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2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3CD18E-0695-44CC-8DA4-171C57D98425}" v="4" dt="2023-06-07T22:42:32.9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/>
    <p:restoredTop sz="94830"/>
  </p:normalViewPr>
  <p:slideViewPr>
    <p:cSldViewPr snapToGrid="0" snapToObjects="1">
      <p:cViewPr varScale="1">
        <p:scale>
          <a:sx n="117" d="100"/>
          <a:sy n="117" d="100"/>
        </p:scale>
        <p:origin x="130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2057-A787-8D42-B38D-6E3496A3989C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ECCD6-9733-2A4A-A5D7-EF1BB57F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3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B70C23-CE74-FE49-A806-7EA59C5E46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2782206" y="0"/>
            <a:ext cx="80789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5109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327" y="2095500"/>
            <a:ext cx="4325074" cy="30783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2588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8A59D-123E-5748-BCE5-F090EB559309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CC5DDF57-CD79-7544-842D-0682B6A4FD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8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240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4344" userDrawn="1">
          <p15:clr>
            <a:srgbClr val="FBAE40"/>
          </p15:clr>
        </p15:guide>
        <p15:guide id="5" pos="4560" userDrawn="1">
          <p15:clr>
            <a:srgbClr val="FBAE40"/>
          </p15:clr>
        </p15:guide>
        <p15:guide id="6" pos="7296" userDrawn="1">
          <p15:clr>
            <a:srgbClr val="FBAE40"/>
          </p15:clr>
        </p15:guide>
        <p15:guide id="7" orient="horz" pos="1320" userDrawn="1">
          <p15:clr>
            <a:srgbClr val="FBAE40"/>
          </p15:clr>
        </p15:guide>
        <p15:guide id="8" orient="horz" pos="326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98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3096" userDrawn="1">
          <p15:clr>
            <a:srgbClr val="FBAE40"/>
          </p15:clr>
        </p15:guide>
        <p15:guide id="5" pos="3312" userDrawn="1">
          <p15:clr>
            <a:srgbClr val="FBAE40"/>
          </p15:clr>
        </p15:guide>
        <p15:guide id="6" pos="7416" userDrawn="1">
          <p15:clr>
            <a:srgbClr val="FBAE40"/>
          </p15:clr>
        </p15:guide>
        <p15:guide id="7" orient="horz" pos="1128" userDrawn="1">
          <p15:clr>
            <a:srgbClr val="FBAE40"/>
          </p15:clr>
        </p15:guide>
        <p15:guide id="8" orient="horz" pos="309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6875" y="1608138"/>
            <a:ext cx="2743200" cy="3692525"/>
          </a:xfrm>
          <a:ln w="127000">
            <a:noFill/>
            <a:miter lim="800000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 dirty="0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6"/>
            <a:ext cx="6756400" cy="427204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43298FF9-2F7F-3F4A-98D8-8D6D329B58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pos="3024" userDrawn="1">
          <p15:clr>
            <a:srgbClr val="FBAE40"/>
          </p15:clr>
        </p15:guide>
        <p15:guide id="3" pos="1056" userDrawn="1">
          <p15:clr>
            <a:srgbClr val="FBAE40"/>
          </p15:clr>
        </p15:guide>
        <p15:guide id="4" orient="horz" pos="1272" userDrawn="1">
          <p15:clr>
            <a:srgbClr val="FBAE40"/>
          </p15:clr>
        </p15:guide>
        <p15:guide id="5" orient="horz" pos="3000" userDrawn="1">
          <p15:clr>
            <a:srgbClr val="FBAE40"/>
          </p15:clr>
        </p15:guide>
        <p15:guide id="6" orient="horz" pos="3072" userDrawn="1">
          <p15:clr>
            <a:srgbClr val="FBAE40"/>
          </p15:clr>
        </p15:guide>
        <p15:guide id="7" orient="horz" pos="3336" userDrawn="1">
          <p15:clr>
            <a:srgbClr val="FBAE40"/>
          </p15:clr>
        </p15:guide>
        <p15:guide id="8" orient="horz" pos="3360" userDrawn="1">
          <p15:clr>
            <a:srgbClr val="FBAE40"/>
          </p15:clr>
        </p15:guide>
        <p15:guide id="9" pos="729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83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3361" y="1548050"/>
            <a:ext cx="795528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 dirty="0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3361" y="4407218"/>
            <a:ext cx="7955280" cy="404812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Attribution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E0D62D-B601-6E46-A9E3-0362B8B6F2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936" userDrawn="1">
          <p15:clr>
            <a:srgbClr val="FBAE40"/>
          </p15:clr>
        </p15:guide>
        <p15:guide id="3" pos="5952" userDrawn="1">
          <p15:clr>
            <a:srgbClr val="FBAE40"/>
          </p15:clr>
        </p15:guide>
        <p15:guide id="4" orient="horz" pos="2688" userDrawn="1">
          <p15:clr>
            <a:srgbClr val="FBAE40"/>
          </p15:clr>
        </p15:guide>
        <p15:guide id="5" orient="horz" pos="2760" userDrawn="1">
          <p15:clr>
            <a:srgbClr val="FBAE40"/>
          </p15:clr>
        </p15:guide>
        <p15:guide id="6" orient="horz" pos="302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14312-84C0-444B-A37B-78B6E7600AE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id="{AD45DE4F-CFCD-1044-9AC0-36D0646613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76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1CC5C20-C561-D84A-8E0F-35B6B3F7F2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264" y="2267042"/>
            <a:ext cx="3321473" cy="232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3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600153-8EBE-D644-84CE-423CC7DBB0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306758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6E58B8C-779F-184B-97E6-77B9C082B6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2" y="4443413"/>
            <a:ext cx="12192000" cy="1914525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63924" y="4795479"/>
            <a:ext cx="6333017" cy="848085"/>
          </a:xfrm>
        </p:spPr>
        <p:txBody>
          <a:bodyPr/>
          <a:lstStyle>
            <a:lvl1pPr marL="0" indent="0" algn="r">
              <a:buNone/>
              <a:defRPr sz="4400" b="0" i="0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94459" y="5688921"/>
            <a:ext cx="3443288" cy="577850"/>
          </a:xfrm>
        </p:spPr>
        <p:txBody>
          <a:bodyPr/>
          <a:lstStyle>
            <a:lvl1pPr marL="0" indent="0" algn="r">
              <a:buNone/>
              <a:defRPr sz="2200" b="0" i="1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Subhead or Date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5463924" y="5566679"/>
            <a:ext cx="6267235" cy="308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04B8D28-42EA-6143-800E-36A8631DDDED}"/>
              </a:ext>
            </a:extLst>
          </p:cNvPr>
          <p:cNvSpPr/>
          <p:nvPr userDrawn="1"/>
        </p:nvSpPr>
        <p:spPr>
          <a:xfrm>
            <a:off x="-20514" y="4443413"/>
            <a:ext cx="2212094" cy="1914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CD76B4-22F5-3E47-AA52-453C44E95A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16" y="4892040"/>
            <a:ext cx="1464537" cy="102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5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2C3C990-91EF-DB46-9027-FA2760C960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036" y="-27432"/>
            <a:ext cx="12206036" cy="68854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2529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>
            <a:lvl1pPr>
              <a:buNone/>
              <a:defRPr sz="2400"/>
            </a:lvl1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775829-8C77-2C40-91ED-842FD4C951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8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BCA1DC40-FDAC-B940-A9B4-B7907DF4D8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90DA94-B1B1-F540-B236-89961D005175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D86E4034-9D61-EC4D-A877-769A880B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664BBB1-950C-3F47-9EAE-2C41ACD6BDE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17812" y="1586875"/>
            <a:ext cx="5254668" cy="4614862"/>
          </a:xfrm>
        </p:spPr>
        <p:txBody>
          <a:bodyPr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13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3912" userDrawn="1">
          <p15:clr>
            <a:srgbClr val="FBAE40"/>
          </p15:clr>
        </p15:guide>
        <p15:guide id="4" pos="729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A576E739-02E2-284B-B307-91C3AC5EB4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21B0F-1544-B342-8ED3-E88A03FB306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A444CEB6-F74A-6E4E-9012-9FC03CA0C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72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0E2FA522-D656-A84F-8734-DEE8FEBAB7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466081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0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2784" userDrawn="1">
          <p15:clr>
            <a:srgbClr val="FBAE40"/>
          </p15:clr>
        </p15:guide>
        <p15:guide id="4" orient="horz" pos="984" userDrawn="1">
          <p15:clr>
            <a:srgbClr val="FBAE40"/>
          </p15:clr>
        </p15:guide>
        <p15:guide id="5" pos="2976" userDrawn="1">
          <p15:clr>
            <a:srgbClr val="FBAE40"/>
          </p15:clr>
        </p15:guide>
        <p15:guide id="6" pos="729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  <p15:guide id="5" pos="4728" userDrawn="1">
          <p15:clr>
            <a:srgbClr val="FBAE40"/>
          </p15:clr>
        </p15:guide>
        <p15:guide id="6" pos="4896" userDrawn="1">
          <p15:clr>
            <a:srgbClr val="FBAE40"/>
          </p15:clr>
        </p15:guide>
        <p15:guide id="7" pos="7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9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4" r:id="rId2"/>
    <p:sldLayoutId id="2147483695" r:id="rId3"/>
    <p:sldLayoutId id="2147483702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61" r:id="rId15"/>
    <p:sldLayoutId id="2147483660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3363" indent="-23336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wearing a graduation cap and gown&#10;&#10;Description automatically generated with medium confidence">
            <a:extLst>
              <a:ext uri="{FF2B5EF4-FFF2-40B4-BE49-F238E27FC236}">
                <a16:creationId xmlns:a16="http://schemas.microsoft.com/office/drawing/2014/main" id="{F86F38C9-903B-ED40-ADA9-4B2369E6AF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716485" cy="338247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8DFCF34-4BAF-554A-B896-85990B4371F9}"/>
              </a:ext>
            </a:extLst>
          </p:cNvPr>
          <p:cNvSpPr/>
          <p:nvPr/>
        </p:nvSpPr>
        <p:spPr>
          <a:xfrm>
            <a:off x="0" y="0"/>
            <a:ext cx="5287617" cy="338247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9AC4CF-3445-1142-BFB9-9243B3EF5157}"/>
              </a:ext>
            </a:extLst>
          </p:cNvPr>
          <p:cNvSpPr/>
          <p:nvPr/>
        </p:nvSpPr>
        <p:spPr>
          <a:xfrm>
            <a:off x="6716486" y="0"/>
            <a:ext cx="547551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3037A7-D0FD-3047-A197-64943726B502}"/>
              </a:ext>
            </a:extLst>
          </p:cNvPr>
          <p:cNvSpPr txBox="1"/>
          <p:nvPr/>
        </p:nvSpPr>
        <p:spPr>
          <a:xfrm>
            <a:off x="359229" y="836618"/>
            <a:ext cx="587615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GET A</a:t>
            </a:r>
          </a:p>
          <a:p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GUARANTEED SCHOLARSHIP!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595D78-2FAA-474E-83D0-4CF8FF41A637}"/>
              </a:ext>
            </a:extLst>
          </p:cNvPr>
          <p:cNvSpPr txBox="1"/>
          <p:nvPr/>
        </p:nvSpPr>
        <p:spPr>
          <a:xfrm>
            <a:off x="359229" y="3763652"/>
            <a:ext cx="6096000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BYU-Pathway Worldwide is now offering students who </a:t>
            </a:r>
            <a:r>
              <a:rPr lang="en-US" sz="2800" b="1" dirty="0">
                <a:solidFill>
                  <a:schemeClr val="accent2"/>
                </a:solidFill>
                <a:latin typeface="+mj-lt"/>
              </a:rPr>
              <a:t>apply by August 22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a guaranteed tuition discount!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A9007-9C38-A547-9BDF-4141CED5E9AA}"/>
              </a:ext>
            </a:extLst>
          </p:cNvPr>
          <p:cNvSpPr txBox="1"/>
          <p:nvPr/>
        </p:nvSpPr>
        <p:spPr>
          <a:xfrm>
            <a:off x="711594" y="5895592"/>
            <a:ext cx="52904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All students enrolled in BYU-Pathway's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PathwayConnect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are eligible for a tuition discount.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BB807D-4C49-1242-9ACA-261A455E30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228" y="1589315"/>
            <a:ext cx="2950029" cy="2950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6D0CD1-4249-824F-A659-04EB0DACB75D}"/>
              </a:ext>
            </a:extLst>
          </p:cNvPr>
          <p:cNvSpPr txBox="1"/>
          <p:nvPr/>
        </p:nvSpPr>
        <p:spPr>
          <a:xfrm>
            <a:off x="7026726" y="5175452"/>
            <a:ext cx="48169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i="1" dirty="0" err="1">
                <a:latin typeface="+mj-lt"/>
              </a:rPr>
              <a:t>byupathway.org</a:t>
            </a:r>
            <a:endParaRPr lang="en-US" sz="2800" i="1" dirty="0"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89F3EA-BDED-584D-91E3-CA1633DFF777}"/>
              </a:ext>
            </a:extLst>
          </p:cNvPr>
          <p:cNvCxnSpPr/>
          <p:nvPr/>
        </p:nvCxnSpPr>
        <p:spPr>
          <a:xfrm>
            <a:off x="1179443" y="5529827"/>
            <a:ext cx="4359966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6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Pathway 2020_1">
      <a:dk1>
        <a:srgbClr val="58595B"/>
      </a:dk1>
      <a:lt1>
        <a:srgbClr val="FFFFFF"/>
      </a:lt1>
      <a:dk2>
        <a:srgbClr val="58595B"/>
      </a:dk2>
      <a:lt2>
        <a:srgbClr val="E7E6E6"/>
      </a:lt2>
      <a:accent1>
        <a:srgbClr val="FFC328"/>
      </a:accent1>
      <a:accent2>
        <a:srgbClr val="3A929D"/>
      </a:accent2>
      <a:accent3>
        <a:srgbClr val="CB4927"/>
      </a:accent3>
      <a:accent4>
        <a:srgbClr val="A2C23C"/>
      </a:accent4>
      <a:accent5>
        <a:srgbClr val="065577"/>
      </a:accent5>
      <a:accent6>
        <a:srgbClr val="000000"/>
      </a:accent6>
      <a:hlink>
        <a:srgbClr val="FFC328"/>
      </a:hlink>
      <a:folHlink>
        <a:srgbClr val="FFC32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21" ma:contentTypeDescription="Create a new document." ma:contentTypeScope="" ma:versionID="03a578a848c13e47170b73c8c19df243">
  <xsd:schema xmlns:xsd="http://www.w3.org/2001/XMLSchema" xmlns:xs="http://www.w3.org/2001/XMLSchema" xmlns:p="http://schemas.microsoft.com/office/2006/metadata/properties" xmlns:ns2="99b7238d-aad9-4b76-aaaa-43d703024f67" xmlns:ns3="10ae4b11-f6d3-4c60-bcd1-5d021da4370d" targetNamespace="http://schemas.microsoft.com/office/2006/metadata/properties" ma:root="true" ma:fieldsID="d3349fd6ab94fa3dcde570915083bd38" ns2:_="" ns3:_="">
    <xsd:import namespace="99b7238d-aad9-4b76-aaaa-43d703024f67"/>
    <xsd:import namespace="10ae4b11-f6d3-4c60-bcd1-5d021da437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Thumbnail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3:TaxCatchAll" minOccurs="0"/>
                <xsd:element ref="ns2:Picture" minOccurs="0"/>
                <xsd:element ref="ns2:MediaLengthInSeconds" minOccurs="0"/>
                <xsd:element ref="ns2:Caption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Thumbnail" ma:index="16" nillable="true" ma:displayName="Thumbnail" ma:format="Image" ma:internalName="Thumbnai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icture" ma:index="24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Caption" ma:index="26" nillable="true" ma:displayName="Caption" ma:format="Dropdown" ma:internalName="Caption">
      <xsd:simpleType>
        <xsd:restriction base="dms:Note">
          <xsd:maxLength value="255"/>
        </xsd:restriction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2" nillable="true" ma:taxonomy="true" ma:internalName="TaxKeywordTaxHTField" ma:taxonomyFieldName="TaxKeyword" ma:displayName="Enterprise Keywords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humbnail xmlns="99b7238d-aad9-4b76-aaaa-43d703024f67">
      <Url xsi:nil="true"/>
      <Description xsi:nil="true"/>
    </Thumbnail>
    <TaxKeywordTaxHTField xmlns="10ae4b11-f6d3-4c60-bcd1-5d021da4370d">
      <Terms xmlns="http://schemas.microsoft.com/office/infopath/2007/PartnerControls"/>
    </TaxKeywordTaxHTField>
    <TaxCatchAll xmlns="10ae4b11-f6d3-4c60-bcd1-5d021da4370d" xsi:nil="true"/>
    <Picture xmlns="99b7238d-aad9-4b76-aaaa-43d703024f67">
      <Url xsi:nil="true"/>
      <Description xsi:nil="true"/>
    </Picture>
    <Caption xmlns="99b7238d-aad9-4b76-aaaa-43d703024f67" xsi:nil="true"/>
    <lcf76f155ced4ddcb4097134ff3c332f xmlns="99b7238d-aad9-4b76-aaaa-43d703024f6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8ACC6E-824B-43EB-B6D7-085B437ED2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7238d-aad9-4b76-aaaa-43d703024f67"/>
    <ds:schemaRef ds:uri="10ae4b11-f6d3-4c60-bcd1-5d021da437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E92256-4E27-422A-96D6-DC03FC34E541}">
  <ds:schemaRefs>
    <ds:schemaRef ds:uri="http://purl.org/dc/terms/"/>
    <ds:schemaRef ds:uri="http://www.w3.org/XML/1998/namespace"/>
    <ds:schemaRef ds:uri="99b7238d-aad9-4b76-aaaa-43d703024f67"/>
    <ds:schemaRef ds:uri="http://schemas.microsoft.com/office/infopath/2007/PartnerControls"/>
    <ds:schemaRef ds:uri="http://purl.org/dc/elements/1.1/"/>
    <ds:schemaRef ds:uri="10ae4b11-f6d3-4c60-bcd1-5d021da4370d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F239B6B-672E-48E8-9DB8-DA8F53D59FB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Standar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5347</TotalTime>
  <Words>37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T. Fogelberg</dc:creator>
  <cp:lastModifiedBy>Brooke Peterson</cp:lastModifiedBy>
  <cp:revision>43</cp:revision>
  <dcterms:created xsi:type="dcterms:W3CDTF">2020-04-29T13:38:46Z</dcterms:created>
  <dcterms:modified xsi:type="dcterms:W3CDTF">2023-06-07T23:03:55Z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ef5274-90b8-4b3f-8a76-b4c36a43e904_Enabled">
    <vt:lpwstr>true</vt:lpwstr>
  </property>
  <property fmtid="{D5CDD505-2E9C-101B-9397-08002B2CF9AE}" pid="3" name="MSIP_Label_03ef5274-90b8-4b3f-8a76-b4c36a43e904_SetDate">
    <vt:lpwstr>2020-04-29T13:38:47Z</vt:lpwstr>
  </property>
  <property fmtid="{D5CDD505-2E9C-101B-9397-08002B2CF9AE}" pid="4" name="MSIP_Label_03ef5274-90b8-4b3f-8a76-b4c36a43e904_Method">
    <vt:lpwstr>Standard</vt:lpwstr>
  </property>
  <property fmtid="{D5CDD505-2E9C-101B-9397-08002B2CF9AE}" pid="5" name="MSIP_Label_03ef5274-90b8-4b3f-8a76-b4c36a43e904_Name">
    <vt:lpwstr>Not Protected_2</vt:lpwstr>
  </property>
  <property fmtid="{D5CDD505-2E9C-101B-9397-08002B2CF9AE}" pid="6" name="MSIP_Label_03ef5274-90b8-4b3f-8a76-b4c36a43e904_SiteId">
    <vt:lpwstr>61e6eeb3-5fd7-4aaa-ae3c-61e8deb09b79</vt:lpwstr>
  </property>
  <property fmtid="{D5CDD505-2E9C-101B-9397-08002B2CF9AE}" pid="7" name="MSIP_Label_03ef5274-90b8-4b3f-8a76-b4c36a43e904_ActionId">
    <vt:lpwstr>65fa9a58-b06c-480f-a4ef-00008474b65d</vt:lpwstr>
  </property>
  <property fmtid="{D5CDD505-2E9C-101B-9397-08002B2CF9AE}" pid="8" name="MSIP_Label_03ef5274-90b8-4b3f-8a76-b4c36a43e904_ContentBits">
    <vt:lpwstr>0</vt:lpwstr>
  </property>
  <property fmtid="{D5CDD505-2E9C-101B-9397-08002B2CF9AE}" pid="9" name="ContentTypeId">
    <vt:lpwstr>0x010100D15FD9DCFAAD0A439D68C893F04135D8</vt:lpwstr>
  </property>
  <property fmtid="{D5CDD505-2E9C-101B-9397-08002B2CF9AE}" pid="10" name="TaxKeyword">
    <vt:lpwstr/>
  </property>
  <property fmtid="{D5CDD505-2E9C-101B-9397-08002B2CF9AE}" pid="11" name="MediaServiceImageTags">
    <vt:lpwstr/>
  </property>
</Properties>
</file>