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omments/modernComment_121B_2016ECEE.xml" ContentType="application/vnd.ms-powerpoint.comment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omments/modernComment_121D_B438FEA.xml" ContentType="application/vnd.ms-powerpoint.comment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42"/>
  </p:notesMasterIdLst>
  <p:handoutMasterIdLst>
    <p:handoutMasterId r:id="rId43"/>
  </p:handoutMasterIdLst>
  <p:sldIdLst>
    <p:sldId id="256" r:id="rId5"/>
    <p:sldId id="4653" r:id="rId6"/>
    <p:sldId id="2132741206" r:id="rId7"/>
    <p:sldId id="4341" r:id="rId8"/>
    <p:sldId id="844" r:id="rId9"/>
    <p:sldId id="2132741224" r:id="rId10"/>
    <p:sldId id="4642" r:id="rId11"/>
    <p:sldId id="2132741208" r:id="rId12"/>
    <p:sldId id="4643" r:id="rId13"/>
    <p:sldId id="4644" r:id="rId14"/>
    <p:sldId id="4634" r:id="rId15"/>
    <p:sldId id="4635" r:id="rId16"/>
    <p:sldId id="820" r:id="rId17"/>
    <p:sldId id="4636" r:id="rId18"/>
    <p:sldId id="325" r:id="rId19"/>
    <p:sldId id="4618" r:id="rId20"/>
    <p:sldId id="4646" r:id="rId21"/>
    <p:sldId id="4648" r:id="rId22"/>
    <p:sldId id="4647" r:id="rId23"/>
    <p:sldId id="4649" r:id="rId24"/>
    <p:sldId id="4650" r:id="rId25"/>
    <p:sldId id="4651" r:id="rId26"/>
    <p:sldId id="843" r:id="rId27"/>
    <p:sldId id="2132741222" r:id="rId28"/>
    <p:sldId id="4654" r:id="rId29"/>
    <p:sldId id="4712" r:id="rId30"/>
    <p:sldId id="790" r:id="rId31"/>
    <p:sldId id="4623" r:id="rId32"/>
    <p:sldId id="4637" r:id="rId33"/>
    <p:sldId id="4639" r:id="rId34"/>
    <p:sldId id="4518" r:id="rId35"/>
    <p:sldId id="2132741220" r:id="rId36"/>
    <p:sldId id="796" r:id="rId37"/>
    <p:sldId id="2332" r:id="rId38"/>
    <p:sldId id="2373" r:id="rId39"/>
    <p:sldId id="2376" r:id="rId40"/>
    <p:sldId id="2132741221" r:id="rId41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B6A86B2-ACBF-1644-8DDD-702FA9AD86D1}">
          <p14:sldIdLst>
            <p14:sldId id="256"/>
            <p14:sldId id="4653"/>
            <p14:sldId id="2132741206"/>
          </p14:sldIdLst>
        </p14:section>
        <p14:section name="Who &amp; How We Serve" id="{C122F9DC-68A2-1C40-B268-24C795385B0D}">
          <p14:sldIdLst>
            <p14:sldId id="4341"/>
            <p14:sldId id="844"/>
            <p14:sldId id="2132741224"/>
            <p14:sldId id="4642"/>
            <p14:sldId id="2132741208"/>
          </p14:sldIdLst>
        </p14:section>
        <p14:section name="Tuition Slide Options" id="{7484272D-6906-B144-8713-3134C2C11169}">
          <p14:sldIdLst>
            <p14:sldId id="4643"/>
            <p14:sldId id="4644"/>
          </p14:sldIdLst>
        </p14:section>
        <p14:section name="Interest Slides (QR codes)" id="{32F27F22-42D3-E247-B196-8FA41443BCB5}">
          <p14:sldIdLst>
            <p14:sldId id="4634"/>
            <p14:sldId id="4635"/>
            <p14:sldId id="820"/>
            <p14:sldId id="4636"/>
            <p14:sldId id="325"/>
          </p14:sldIdLst>
        </p14:section>
        <p14:section name="Mission Statement Options" id="{41B9C1BA-3921-FF44-A140-3A49B723DF99}">
          <p14:sldIdLst>
            <p14:sldId id="4618"/>
            <p14:sldId id="4646"/>
            <p14:sldId id="4648"/>
            <p14:sldId id="4647"/>
            <p14:sldId id="4649"/>
            <p14:sldId id="4650"/>
            <p14:sldId id="4651"/>
          </p14:sldIdLst>
        </p14:section>
        <p14:section name="Optional Slides" id="{439DC482-0757-4C4E-BFB7-3DE119DC02B4}">
          <p14:sldIdLst>
            <p14:sldId id="843"/>
            <p14:sldId id="2132741222"/>
            <p14:sldId id="4654"/>
            <p14:sldId id="4712"/>
            <p14:sldId id="790"/>
            <p14:sldId id="4623"/>
            <p14:sldId id="4637"/>
            <p14:sldId id="4639"/>
            <p14:sldId id="4518"/>
          </p14:sldIdLst>
        </p14:section>
        <p14:section name="EnglishConnect" id="{3F9B8C5D-E1A9-3640-85B6-DA9C3F94F4CB}">
          <p14:sldIdLst>
            <p14:sldId id="2132741220"/>
            <p14:sldId id="796"/>
            <p14:sldId id="2332"/>
            <p14:sldId id="2373"/>
            <p14:sldId id="2376"/>
            <p14:sldId id="213274122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85D405-1711-1831-477F-C787C7AED583}" name="Brian T. Fogelberg" initials="" userId="S::btfogelberg@churchofjesuschrist.org::1f6ae3f9-19fc-49dd-9903-364b80dd3a35" providerId="AD"/>
  <p188:author id="{72C0B539-49F2-F39A-CA35-868BD0F2DB07}" name="Breanne Su'a" initials="BS" userId="S::brichards111@churchofjesuschrist.org::af39664e-f38d-4a6d-a5e8-a9728706e250" providerId="AD"/>
  <p188:author id="{7F53F03F-B685-1726-08D6-9131CED005D3}" name="Krista Tripodi" initials="" userId="S::ktrip42@churchofjesuschrist.org::59ef1354-abc1-481b-9b04-be6e7a4c3fbd" providerId="AD"/>
  <p188:author id="{DA3AEF40-3D2A-B9C1-3273-2B65D21AE042}" name="R. Todd Miner" initials="RM" userId="S::toddminer@churchofjesuschrist.org::0c603e4e-0b77-433e-a4fb-9d2258b1557e" providerId="AD"/>
  <p188:author id="{AB3F185F-7AEC-360A-635C-3B56B54B08BC}" name="Brian T. Fogelberg" initials="BTF" userId="Brian T. Fogelberg" providerId="None"/>
  <p188:author id="{D861F398-6EE1-962D-10DB-67613530E60A}" name="Breanne Su'a" initials="BS" userId="S::Brichards111@churchofjesuschrist.org::af39664e-f38d-4a6d-a5e8-a9728706e250" providerId="AD"/>
  <p188:author id="{FED73FBC-A036-D1F6-3299-491A76AB1ED9}" name="Kami Walker" initials="" userId="S::kamiwalker@churchofjesuschrist.org::a6eb77e7-33bd-4c57-a3cf-538d131ebd75" providerId="AD"/>
  <p188:author id="{193ED3EE-1B5B-A79E-097D-D43F4ED7D720}" name="Brandon Luke" initials="BL" userId="S::bluke13@churchofjesuschrist.org::253ccc52-c09c-42b6-9bfb-5086e6a8c6e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BB6"/>
    <a:srgbClr val="FFFFFF"/>
    <a:srgbClr val="0E2C51"/>
    <a:srgbClr val="1E4665"/>
    <a:srgbClr val="454540"/>
    <a:srgbClr val="036F86"/>
    <a:srgbClr val="E3E1DE"/>
    <a:srgbClr val="FFC328"/>
    <a:srgbClr val="E3E1DF"/>
    <a:srgbClr val="FCD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721"/>
  </p:normalViewPr>
  <p:slideViewPr>
    <p:cSldViewPr snapToGrid="0">
      <p:cViewPr varScale="1">
        <p:scale>
          <a:sx n="104" d="100"/>
          <a:sy n="104" d="100"/>
        </p:scale>
        <p:origin x="8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48" Type="http://schemas.microsoft.com/office/2018/10/relationships/authors" Target="author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594-634F-B02F-DDD49E018ABE}"/>
              </c:ext>
            </c:extLst>
          </c:dPt>
          <c:dPt>
            <c:idx val="1"/>
            <c:bubble3D val="0"/>
            <c:spPr>
              <a:solidFill>
                <a:schemeClr val="accent6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589C-D14E-85C5-73EDE130501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594-634F-B02F-DDD49E018AB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594-634F-B02F-DDD49E018ABE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94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9C-D14E-85C5-73EDE13050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5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modernComment_121B_2016ECE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DB036E8-A839-964C-82E9-D17E37B8F887}" authorId="{D861F398-6EE1-962D-10DB-67613530E60A}" created="2025-08-11T23:22:05.258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538373358" sldId="4635"/>
      <ac:spMk id="7" creationId="{338C5CEB-9D9B-0317-4E9E-6708CD585C1D}"/>
    </ac:deMkLst>
    <p188:txBody>
      <a:bodyPr/>
      <a:lstStyle/>
      <a:p>
        <a:r>
          <a:rPr lang="en-US"/>
          <a:t>ONLY WHEN READY: Add two QR codes on this slide to the RFI/RTA, one labeled English and the other Portuguese.</a:t>
        </a:r>
      </a:p>
    </p188:txBody>
  </p188:cm>
</p188:cmLst>
</file>

<file path=ppt/comments/modernComment_121D_B438FEA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AEB51F0-5714-C54D-A3A0-650FF7EB5330}" authorId="{D861F398-6EE1-962D-10DB-67613530E60A}" created="2025-08-11T23:39:29.445">
    <pc:sldMkLst xmlns:pc="http://schemas.microsoft.com/office/powerpoint/2013/main/command">
      <pc:docMk/>
      <pc:sldMk cId="188977130" sldId="4637"/>
    </pc:sldMkLst>
    <p188:txBody>
      <a:bodyPr/>
      <a:lstStyle/>
      <a:p>
        <a:r>
          <a:rPr lang="en-US"/>
          <a:t>Marketing: These next three slides are directed to a current student audience, who usually wouldn't be receiving the Overview presentation. We'll let you decide if you want to keep, hide, or delete them.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9649870-630F-087A-0C78-746E479676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F55043-7522-CED8-8837-0C72A594CC8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6FDC16-5CA5-47A9-B9A3-BD4678BD3000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1DA617-6E04-EF9F-CD52-A28D7B8D344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AB4937-F430-912E-D2FC-F00026C78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080C4-083A-441D-85FE-D714C2EB9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5393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 b="0" i="0">
                <a:latin typeface="Aptos" panose="020B00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 b="0" i="0">
                <a:latin typeface="Aptos" panose="020B0004020202020204" pitchFamily="34" charset="0"/>
              </a:defRPr>
            </a:lvl1pPr>
          </a:lstStyle>
          <a:p>
            <a:fld id="{C3AD2057-A787-8D42-B38D-6E3496A3989C}" type="datetimeFigureOut">
              <a:rPr lang="en-US" smtClean="0"/>
              <a:pPr/>
              <a:t>8/25/2025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 b="0" i="0">
                <a:latin typeface="Aptos" panose="020B00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 b="0" i="0">
                <a:latin typeface="Aptos" panose="020B0004020202020204" pitchFamily="34" charset="0"/>
              </a:defRPr>
            </a:lvl1pPr>
          </a:lstStyle>
          <a:p>
            <a:fld id="{23DECCD6-9733-2A4A-A5D7-EF1BB57FE3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634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ptos" panose="020B00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ptos" panose="020B00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ptos" panose="020B00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ptos" panose="020B00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ptos" panose="020B00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We believe we are all children of God with divine potential, and BYU-Pathway is committed to making education available all over the globe. BYU-Pathway provides access to online degrees from BYU-Idaho and Ensign College.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[Please see end of presentation for mission statement slides with other photo options]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DECCD6-9733-2A4A-A5D7-EF1BB57FE31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31509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Note: An EnglishConnect slide deck section is included at the bottom of the presentation.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DECCD6-9733-2A4A-A5D7-EF1BB57FE31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63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E072C6-CFA6-476C-8757-4D964BDD730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392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 panose="020F0502020204030204"/>
              </a:rPr>
              <a:t>BYU-Pathway helps connect students with remote job opportunities so they can become self-reliant, support their families, serve, and build up their own communities.</a:t>
            </a:r>
            <a:endParaRPr lang="en-US">
              <a:ea typeface="Calibri"/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5BBEC-FCFA-104A-A502-D7EB7C34468A}" type="slidenum">
              <a:rPr kumimoji="0" lang="en-US" sz="120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44226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DECCD6-9733-2A4A-A5D7-EF1BB57FE31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7467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DECCD6-9733-2A4A-A5D7-EF1BB57FE31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7101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(Image for an institutional presentation) We believe we are all children of God with divine potential, and BYU-Pathway is committed to making education available all over the globe. BYU-Pathway provides access to online degrees from BYU-Idaho and Ensign College.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DECCD6-9733-2A4A-A5D7-EF1BB57FE31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98374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We believe we are all children of God with divine potential, and BYU-Pathway is committed to making education available all over the globe. BYU-Pathway provides access to online degrees from BYU-Idaho and Ensign College.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DECCD6-9733-2A4A-A5D7-EF1BB57FE31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86150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We believe we are all children of God with divine potential, and BYU-Pathway is committed to making education available all over the globe. BYU-Pathway provides access to online degrees from BYU-Idaho and Ensign College.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DECCD6-9733-2A4A-A5D7-EF1BB57FE31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60229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We believe we are all children of God with divine potential, and BYU-Pathway is committed to making education available all over the globe. BYU-Pathway provides access to online degrees from BYU-Idaho and Ensign College.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DECCD6-9733-2A4A-A5D7-EF1BB57FE31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06562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We believe we are all children of God with divine potential, and BYU-Pathway is committed to making education available all over the globe. BYU-Pathway provides access to online degrees from BYU-Idaho and Ensign College.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DECCD6-9733-2A4A-A5D7-EF1BB57FE31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4360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93D403-CC18-06A8-DAE7-FBF7804769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C7888E-FB4B-FD15-C0A2-96B9D3A39F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C173F5-7A64-D30A-62FF-5337FA7726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/>
              <a:t>BYU-Idaho and Ensign College </a:t>
            </a:r>
            <a:r>
              <a:rPr lang="en-US" sz="1200"/>
              <a:t>award certificates and accredited online degrees, build courses, and </a:t>
            </a:r>
            <a:r>
              <a:rPr lang="en-US" sz="1200">
                <a:cs typeface="Calibri"/>
              </a:rPr>
              <a:t>hire and support instructors who are experts in online course delivery.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/>
              <a:t>BYU-Pathway</a:t>
            </a:r>
            <a:r>
              <a:rPr lang="en-US" sz="1200"/>
              <a:t> provides the access, support, and resources tailored to help online students succeed.</a:t>
            </a:r>
            <a:endParaRPr lang="en-US" sz="1200"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EB261-A364-7C57-1823-396D752118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511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We believe we are all children of God with divine potential, and BYU-Pathway is committed to making education available all over the globe. BYU-Pathway provides access to online degrees from BYU-Idaho and Ensign College.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DECCD6-9733-2A4A-A5D7-EF1BB57FE31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37686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We believe we are all children of God with divine potential, and BYU-Pathway is committed to making education available all over the globe. BYU-Pathway provides access to online degrees from BYU-Idaho and Ensign College.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DECCD6-9733-2A4A-A5D7-EF1BB57FE31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88252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Calibri,Sans-Serif"/>
              <a:buChar char="-"/>
            </a:pPr>
            <a:r>
              <a:rPr lang="en-US"/>
              <a:t>BYU-Pathway is growing rapidly, serving more than 75,000 students in 2024, in all 50 states and 180 countries worldwide.</a:t>
            </a:r>
          </a:p>
          <a:p>
            <a:pPr marL="171450" indent="-171450">
              <a:buFont typeface="Calibri,Sans-Serif"/>
              <a:buChar char="-"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5BBEC-FCFA-104A-A502-D7EB7C34468A}" type="slidenum">
              <a:rPr kumimoji="0" lang="en-US" sz="120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20312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E19A2F-D88F-8B11-573D-DA06D1F6F7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0FD160-CFE2-9C42-E79B-04F5961ECB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040E93-8D18-0DB9-61AA-A74E9439F1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B69583-DD43-4AAF-EA1A-11AE7DA85C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DECCD6-9733-2A4A-A5D7-EF1BB57FE31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4990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Finish faster with three-year bachelor's degrees that keep core courses and eliminate elective credits. Three certificates focused on helping you gain job skills build into an associate degree as well as a bachelor’s degree. Students start their first certificate course just </a:t>
            </a:r>
            <a:r>
              <a:rPr lang="en-US" b="1"/>
              <a:t>14 weeks </a:t>
            </a:r>
            <a:r>
              <a:rPr lang="en-US"/>
              <a:t>into their educational journey.</a:t>
            </a:r>
          </a:p>
          <a:p>
            <a:endParaRPr lang="en-US"/>
          </a:p>
          <a:p>
            <a:r>
              <a:rPr lang="en-US" err="1"/>
              <a:t>PathwayConnect</a:t>
            </a:r>
            <a:r>
              <a:rPr lang="en-US"/>
              <a:t>  + three certificates = three-year bachelor's degree (90–96 credits)</a:t>
            </a:r>
          </a:p>
          <a:p>
            <a:endParaRPr lang="en-US"/>
          </a:p>
          <a:p>
            <a:pPr marL="171450" indent="-171450">
              <a:buFont typeface="Arial,Sans-Serif"/>
              <a:buChar char="•"/>
            </a:pPr>
            <a:r>
              <a:rPr lang="en-US" err="1"/>
              <a:t>PathwayConnect</a:t>
            </a:r>
            <a:r>
              <a:rPr lang="en-US"/>
              <a:t> teaches soft skills like professional communication, developing a growth mindset, leadership, teamwork, time management, overcoming thinking errors, etc.</a:t>
            </a:r>
          </a:p>
          <a:p>
            <a:pPr marL="171450" indent="-171450">
              <a:buFont typeface="Arial,Sans-Serif"/>
              <a:buChar char="•"/>
            </a:pPr>
            <a:r>
              <a:rPr lang="en-US"/>
              <a:t>Certificates teach marketable skills designed to help students improve employment </a:t>
            </a:r>
            <a:r>
              <a:rPr lang="en-US" i="1"/>
              <a:t>before</a:t>
            </a:r>
            <a:r>
              <a:rPr lang="en-US"/>
              <a:t> graduating.</a:t>
            </a:r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681CE-7B46-4C9F-B36D-F0BAA6F247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62070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All the courses BYU-Pathway students take are founded on the gospel of Jesus Christ. Students also take religion courses throughout their degree [through Seminaries &amp; Institutes of Religion], which help them strengthen their faith in Jesus Christ.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5BBEC-FCFA-104A-A502-D7EB7C34468A}" type="slidenum">
              <a:rPr kumimoji="0" lang="en-US" sz="120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73401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DECCD6-9733-2A4A-A5D7-EF1BB57FE31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2830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3F3F3F"/>
                </a:solidFill>
                <a:effectLst/>
                <a:latin typeface="Aptos" panose="020B0004020202020204" pitchFamily="34" charset="0"/>
              </a:rPr>
              <a:t>As students complete a job profile in the Companion app, they gain access to available job listings and consent to have their information shared with employers, who may contact them directly. BYU-Pathway is actively working to expand opportunities with additional employers.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>
              <a:solidFill>
                <a:srgbClr val="3F3F3F"/>
              </a:solidFill>
              <a:effectLst/>
              <a:latin typeface="Aptos" panose="020B00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3F3F3F"/>
                </a:solidFill>
                <a:effectLst/>
                <a:latin typeface="Aptos" panose="020B0004020202020204" pitchFamily="34" charset="0"/>
              </a:rPr>
              <a:t>Coordinate with Lindsey Williams (</a:t>
            </a:r>
            <a:r>
              <a:rPr lang="en-US" err="1">
                <a:solidFill>
                  <a:srgbClr val="3F3F3F"/>
                </a:solidFill>
                <a:effectLst/>
                <a:latin typeface="Aptos" panose="020B0004020202020204" pitchFamily="34" charset="0"/>
              </a:rPr>
              <a:t>lwilliams@byupw.edu</a:t>
            </a:r>
            <a:r>
              <a:rPr lang="en-US">
                <a:solidFill>
                  <a:srgbClr val="3F3F3F"/>
                </a:solidFill>
                <a:effectLst/>
                <a:latin typeface="Aptos" panose="020B0004020202020204" pitchFamily="34" charset="0"/>
              </a:rPr>
              <a:t>) with questions.</a:t>
            </a:r>
            <a:endParaRPr lang="en-US">
              <a:latin typeface="Aptos" panose="020B0004020202020204" pitchFamily="34" charset="0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E072C6-CFA6-476C-8757-4D964BDD730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84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To schedule a Career Zoom chat and get a unique QR code and shortened URL for your area, please contact Makenzie Stevens at </a:t>
            </a:r>
            <a:r>
              <a:rPr lang="en-US" err="1"/>
              <a:t>mstevens@byupw.edu</a:t>
            </a:r>
            <a:r>
              <a:rPr lang="en-US"/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SWITCH OUT QR CODE PER AREA - CHANGE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E072C6-CFA6-476C-8757-4D964BDD730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8777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>
                <a:solidFill>
                  <a:schemeClr val="tx2"/>
                </a:solidFill>
              </a:rPr>
              <a:t>To learn more about the foundation, visit </a:t>
            </a:r>
            <a:r>
              <a:rPr lang="en-AU" sz="1200" err="1">
                <a:solidFill>
                  <a:schemeClr val="tx2"/>
                </a:solidFill>
              </a:rPr>
              <a:t>HelpStart.org</a:t>
            </a:r>
            <a:r>
              <a:rPr lang="en-AU" sz="1200">
                <a:solidFill>
                  <a:schemeClr val="tx2"/>
                </a:solidFill>
              </a:rPr>
              <a:t>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E072C6-CFA6-476C-8757-4D964BDD730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563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BYU-Pathway provides access to online certificates and degrees from U.S.-accredited universities BYU-Idaho and Ensign College.</a:t>
            </a:r>
          </a:p>
          <a:p>
            <a:endParaRPr lang="en-US"/>
          </a:p>
          <a:p>
            <a:r>
              <a:rPr lang="en-US"/>
              <a:t>Use annual numbers from https://</a:t>
            </a:r>
            <a:r>
              <a:rPr lang="en-US" err="1"/>
              <a:t>www.byupathway.edu</a:t>
            </a:r>
            <a:r>
              <a:rPr lang="en-US"/>
              <a:t>/facts-stats.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681CE-7B46-4C9F-B36D-F0BAA6F247A3}" type="slidenum">
              <a:rPr kumimoji="0" lang="en-US" sz="120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41857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DECCD6-9733-2A4A-A5D7-EF1BB57FE31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24950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200" b="1">
                <a:solidFill>
                  <a:schemeClr val="accent2"/>
                </a:solidFill>
                <a:latin typeface="Aptos Light"/>
                <a:ea typeface="Open Sans Light"/>
                <a:cs typeface="Calibri Light"/>
              </a:rPr>
              <a:t>In EnglishConnect, learners complete personal study, conversation groups, and daily practice to learn English.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br>
              <a:rPr lang="en-US" sz="1200" b="1">
                <a:solidFill>
                  <a:schemeClr val="accent2"/>
                </a:solidFill>
                <a:latin typeface="Aptos Light"/>
                <a:ea typeface="Open Sans Light"/>
                <a:cs typeface="Calibri Light"/>
              </a:rPr>
            </a:br>
            <a:r>
              <a:rPr lang="en-US" sz="1200" b="1">
                <a:solidFill>
                  <a:schemeClr val="accent2"/>
                </a:solidFill>
                <a:latin typeface="Aptos Light"/>
                <a:ea typeface="Open Sans Light"/>
                <a:cs typeface="Calibri Light"/>
              </a:rPr>
              <a:t>Personal study: 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>
                <a:latin typeface="Aptos Light"/>
                <a:ea typeface="Open Sans Light"/>
                <a:cs typeface="Calibri Light"/>
              </a:rPr>
              <a:t>Study a spiritual principle of learning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>
                <a:latin typeface="Aptos Light"/>
                <a:ea typeface="Open Sans Light"/>
                <a:cs typeface="Calibri Light"/>
              </a:rPr>
              <a:t>Memorize vocabulary 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>
                <a:latin typeface="Aptos Light"/>
                <a:ea typeface="Open Sans Light"/>
                <a:cs typeface="Calibri Light"/>
              </a:rPr>
              <a:t>Practice communication patterns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200" b="1">
              <a:solidFill>
                <a:srgbClr val="3CAABB"/>
              </a:solidFill>
              <a:latin typeface="Aptos Light"/>
              <a:ea typeface="Open Sans Light"/>
              <a:cs typeface="Open Sans Ligh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200" b="1">
                <a:solidFill>
                  <a:schemeClr val="accent2"/>
                </a:solidFill>
                <a:latin typeface="Aptos Light"/>
                <a:ea typeface="Calibri Light"/>
                <a:cs typeface="Open Sans Light"/>
              </a:rPr>
              <a:t>Conversation groups:</a:t>
            </a:r>
            <a:endParaRPr lang="en-US" sz="1200">
              <a:solidFill>
                <a:schemeClr val="accent2"/>
              </a:solidFill>
              <a:latin typeface="Aptos Light"/>
              <a:ea typeface="Calibri Light"/>
              <a:cs typeface="Open Sans Light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>
                <a:latin typeface="Aptos Light"/>
                <a:ea typeface="Calibri Light"/>
                <a:cs typeface="Calibri Light"/>
              </a:rPr>
              <a:t>Discuss the principle of learning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>
                <a:latin typeface="Aptos Light"/>
                <a:ea typeface="Calibri Light"/>
                <a:cs typeface="Calibri Light"/>
              </a:rPr>
              <a:t>Create conversation using communication patterns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>
                <a:latin typeface="Aptos Light"/>
                <a:ea typeface="Calibri Light"/>
                <a:cs typeface="Calibri Light"/>
              </a:rPr>
              <a:t>Evaluate your progress and prepare for the next week</a:t>
            </a:r>
            <a:endParaRPr lang="en-US" sz="1200">
              <a:cs typeface="Calibri Light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</a:pPr>
            <a:endParaRPr lang="en-US">
              <a:latin typeface="Aptos Light"/>
              <a:ea typeface="Calibri Light"/>
              <a:cs typeface="Calibri Ligh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200" b="1">
                <a:solidFill>
                  <a:srgbClr val="3CAABB"/>
                </a:solidFill>
                <a:latin typeface="Aptos Light"/>
                <a:ea typeface="Open Sans Light"/>
                <a:cs typeface="Open Sans Light"/>
              </a:rPr>
              <a:t>Daily practice: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>
                <a:latin typeface="Aptos Light"/>
                <a:ea typeface="Open Sans Light"/>
                <a:cs typeface="Calibri Light"/>
              </a:rPr>
              <a:t>Add English to your daily activities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>
                <a:latin typeface="Aptos Light"/>
                <a:ea typeface="Open Sans Light"/>
                <a:cs typeface="Calibri Light"/>
              </a:rPr>
              <a:t>Pray often about how to improve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26144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5D59C2-5605-535C-73E7-757AEA3523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3CDBEA-FE7A-63B6-25F0-4BE7A9A386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AC7066-CBCE-C670-C438-79DB0C6858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AB6C9D-0D10-5B97-B027-663FF656E8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5BBEC-FCFA-104A-A502-D7EB7C3446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9761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5BBEC-FCFA-104A-A502-D7EB7C34468A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474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Finish faster with three-year bachelor's degrees that keep core courses and eliminate elective credits. Three certificates build into an associate degree and a bachelor’s degree and focus on helping you gain job skills.</a:t>
            </a:r>
          </a:p>
          <a:p>
            <a:endParaRPr lang="en-US"/>
          </a:p>
          <a:p>
            <a:r>
              <a:rPr lang="en-US" b="1"/>
              <a:t>PathwayConnect + three certificates + associate degree = three-year bachelor's degree (90–96 credits)</a:t>
            </a:r>
          </a:p>
          <a:p>
            <a:endParaRPr lang="en-US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/>
              <a:t>Students progressively build skills on the way to a degree.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/>
              <a:t>Students without intermediate-level English can join </a:t>
            </a:r>
            <a:r>
              <a:rPr lang="en-US" sz="1200" b="1"/>
              <a:t>EnglishConnect</a:t>
            </a:r>
            <a:r>
              <a:rPr lang="en-US" sz="1200"/>
              <a:t>. They’ll take three courses to learn English in one year and prepare for higher education.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1"/>
              <a:t>PathwayConnect</a:t>
            </a:r>
            <a:r>
              <a:rPr lang="en-US" sz="1200"/>
              <a:t> is the recommended start to every degree.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/>
              <a:t>Six foundational courses taught over three blocks.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/>
              <a:t>BLOCK = 7-week period of classes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/>
              <a:t>Students participate in weekly gatherings to support each other, discuss course assignments, practice skills, learn leadership, and strengthen faith.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Teaches soft skills like professional communication, developing a growth mindset, leadership, teamwork, time management, overcoming thinking errors, etc.</a:t>
            </a:r>
            <a:endParaRPr lang="en-US" sz="1200"/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/>
              <a:t>No secondary school completion required (for age 18+)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/>
              <a:t>English assessment is required because all courses are in English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/>
              <a:t>A </a:t>
            </a:r>
            <a:r>
              <a:rPr lang="en-US" sz="1200" b="1"/>
              <a:t>bachelor’s degree </a:t>
            </a:r>
            <a:r>
              <a:rPr lang="en-US" sz="1200"/>
              <a:t>is made up of three </a:t>
            </a:r>
            <a:r>
              <a:rPr lang="en-US" sz="1200" b="1"/>
              <a:t>certificates</a:t>
            </a:r>
            <a:r>
              <a:rPr lang="en-US" sz="1200"/>
              <a:t>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/>
              <a:t>5–7 courses = 1 certificate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/>
              <a:t>2 certificates + general ed + religion = associate degree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/>
              <a:t>3 certificates + general ed + religion = bachelor’s degree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/>
              <a:t>Benefits of certificates: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/>
              <a:t>QUICK: Takes 1 year or less to complete each one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/>
              <a:t>PRACTICAL: Learn job-specific skills at each level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/>
              <a:t>HELPFUL: Find a better job before graduating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/>
              <a:t>BENEFICIAL: Improve pay along the way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/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/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/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/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/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/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/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/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681CE-7B46-4C9F-B36D-F0BAA6F247A3}" type="slidenum">
              <a:rPr kumimoji="0" lang="en-US" sz="120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6856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F9FD5A-D4F1-D502-7815-91A33FBE3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E5859D-53F6-D8D1-9FA5-4CC1594ED0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2C2738-DFD6-1338-2FBD-A6EBD09F34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BYU-Pathway offers online certificates and degrees in the business, technology, health, communication fields, and more.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758A2B-A25A-3E51-5847-F36A4B6433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5BBEC-FCFA-104A-A502-D7EB7C34468A}" type="slidenum">
              <a:rPr kumimoji="0" lang="en-US" sz="120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7101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Can use this if the QR code on the previous slide doesn’t scan.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DECCD6-9733-2A4A-A5D7-EF1BB57FE31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730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009B57-893E-38C3-6232-4A6827A2D4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2AF8DE-8438-3320-C5E8-337536B5B5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CCBCAE-ACF7-70C5-C656-8967D33B92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C959BE-9DF7-304B-3CDB-E0CC0987AD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681CE-7B46-4C9F-B36D-F0BAA6F247A3}" type="slidenum">
              <a:rPr kumimoji="0" lang="en-US" sz="120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59389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TOTAL COST OF DEGREE VERSION. </a:t>
            </a:r>
            <a:r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Use this or the per-credit version on the next slide. </a:t>
            </a:r>
            <a:br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</a:br>
            <a:endParaRPr kumimoji="0" lang="en-US" sz="120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/>
              </a:rPr>
              <a:t>Note: This slide is currently for </a:t>
            </a:r>
            <a:r>
              <a:rPr kumimoji="0" lang="en-US" sz="1200" b="1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/>
              </a:rPr>
              <a:t>Nigeria</a:t>
            </a:r>
            <a:r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/>
              </a:rPr>
              <a:t>. When presenting, you can look up the current rate at https://www.byupathway.edu/tuition and translate to that country’s currency.</a:t>
            </a:r>
            <a:endParaRPr lang="en-US" sz="120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We recommend showing a per credit or max total degree cost (based on 96 credits). Costs can vary depending on courseload.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2025–26 Tuition Rate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($4 tuition rate) x (90–96 credits) = $360–384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($4 tuition rate) x (14 free religion credits) = $56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($360–384 credit total) – ($56 free religion) = </a:t>
            </a:r>
            <a:r>
              <a:rPr kumimoji="0" lang="en-US" sz="1200" b="1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$304–328 degree total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w/ 10% minimum tuition discount = $274–295 degree total</a:t>
            </a:r>
            <a:endParaRPr kumimoji="0" lang="en-US" sz="120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E072C6-CFA6-476C-8757-4D964BDD730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197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noProof="0"/>
              <a:t>PER CREDIT VERSION.</a:t>
            </a:r>
            <a:r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 This features the price in the </a:t>
            </a:r>
            <a:r>
              <a:rPr kumimoji="0" lang="en-US" sz="1200" b="1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United States</a:t>
            </a:r>
            <a:r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. When presenting, you can look up the current rate at https://</a:t>
            </a:r>
            <a:r>
              <a:rPr kumimoji="0" lang="en-US" sz="1200" u="none" strike="noStrike" kern="1200" cap="none" spc="0" normalizeH="0" baseline="0" noProof="0" err="1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www.byupathway.edu</a:t>
            </a:r>
            <a:r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/tuition and translate to that country’s currency.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*Students who start with the advanced path (bypassing PathwayConnect) pay a higher rate of </a:t>
            </a:r>
            <a:r>
              <a:rPr kumimoji="0" lang="en-US" sz="1200" b="1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$147 USD</a:t>
            </a:r>
            <a:r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 per credit.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We recommend showing a per credit or total degree cost (based on 96 credits). Term costs can vary depending on student load.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Calibri"/>
              </a:rPr>
              <a:t>2025–26 Tuition Rate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($86 tuition rate) x (90–96 credits) = $7,740–$8,256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($86 tuition rate) x (14 free religion credits) = $1,204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($7,740–$8,256 credit total) – ($1,204 free religion) = </a:t>
            </a:r>
            <a:r>
              <a:rPr kumimoji="0" lang="en-US" sz="1200" b="1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$6,536–7,052 degree total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w/ 10% minimum tuition discount = $5,882–6,347 degree total</a:t>
            </a:r>
            <a:endParaRPr kumimoji="0" lang="en-US" sz="120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E072C6-CFA6-476C-8757-4D964BDD730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459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Chart_No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E7D37EF-F47E-7646-A640-53C869243F0F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5A77745-9FC9-1412-00DF-C2B7847590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95738" y="257728"/>
            <a:ext cx="1350962" cy="84090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692754C-D86F-732A-B394-EEB5CCA41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584" y="458553"/>
            <a:ext cx="8825846" cy="568960"/>
          </a:xfrm>
        </p:spPr>
        <p:txBody>
          <a:bodyPr anchor="b" anchorCtr="0"/>
          <a:lstStyle>
            <a:lvl1pPr>
              <a:defRPr sz="3200" b="1" i="0">
                <a:latin typeface="+mj-lt"/>
                <a:ea typeface="Open Sans ExtraBold" pitchFamily="2" charset="0"/>
                <a:cs typeface="Open Sans Extra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7D6289-C2A7-5833-4F58-9E388101193B}"/>
              </a:ext>
            </a:extLst>
          </p:cNvPr>
          <p:cNvSpPr/>
          <p:nvPr userDrawn="1"/>
        </p:nvSpPr>
        <p:spPr>
          <a:xfrm>
            <a:off x="-11408" y="0"/>
            <a:ext cx="2089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32EAAB1-2E97-8DF8-4A7A-C78D4FE05A0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26583" y="1962187"/>
            <a:ext cx="10040709" cy="4036756"/>
          </a:xfrm>
        </p:spPr>
        <p:txBody>
          <a:bodyPr anchor="t" anchorCtr="0"/>
          <a:lstStyle>
            <a:lvl1pPr marL="0" indent="0">
              <a:buNone/>
              <a:defRPr sz="22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1342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60">
          <p15:clr>
            <a:srgbClr val="FBAE40"/>
          </p15:clr>
        </p15:guide>
        <p15:guide id="2" pos="936">
          <p15:clr>
            <a:srgbClr val="FBAE40"/>
          </p15:clr>
        </p15:guide>
        <p15:guide id="3" pos="5952">
          <p15:clr>
            <a:srgbClr val="FBAE40"/>
          </p15:clr>
        </p15:guide>
        <p15:guide id="4" orient="horz" pos="2688">
          <p15:clr>
            <a:srgbClr val="FBAE40"/>
          </p15:clr>
        </p15:guide>
        <p15:guide id="5" orient="horz" pos="2760">
          <p15:clr>
            <a:srgbClr val="FBAE40"/>
          </p15:clr>
        </p15:guide>
        <p15:guide id="6" orient="horz" pos="302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Heavy No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DE40CF1-BD44-5DD2-BA81-454F025D44D7}"/>
              </a:ext>
            </a:extLst>
          </p:cNvPr>
          <p:cNvSpPr/>
          <p:nvPr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C328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32D9CB39-637D-F87F-B0C2-27E2241591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95738" y="257728"/>
            <a:ext cx="1350962" cy="84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57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extLst>
    <p:ext uri="{DCECCB84-F9BA-43D5-87BE-67443E8EF086}">
      <p15:sldGuideLst xmlns:p15="http://schemas.microsoft.com/office/powerpoint/2012/main">
        <p15:guide id="1" orient="horz" pos="3912">
          <p15:clr>
            <a:srgbClr val="FBAE40"/>
          </p15:clr>
        </p15:guide>
        <p15:guide id="2" pos="384">
          <p15:clr>
            <a:srgbClr val="FBAE40"/>
          </p15:clr>
        </p15:guide>
        <p15:guide id="3" pos="2784">
          <p15:clr>
            <a:srgbClr val="FBAE40"/>
          </p15:clr>
        </p15:guide>
        <p15:guide id="4" orient="horz" pos="984">
          <p15:clr>
            <a:srgbClr val="FBAE40"/>
          </p15:clr>
        </p15:guide>
        <p15:guide id="5" pos="2976">
          <p15:clr>
            <a:srgbClr val="FBAE40"/>
          </p15:clr>
        </p15:guide>
        <p15:guide id="6" pos="729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Large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318FC55D-C4A7-8F45-8F50-2EAE7BCFD4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78680" y="334963"/>
            <a:ext cx="6492875" cy="6157912"/>
          </a:xfrm>
        </p:spPr>
        <p:txBody>
          <a:bodyPr/>
          <a:lstStyle>
            <a:lvl1pPr>
              <a:defRPr b="1" i="0"/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803396"/>
            <a:ext cx="4300921" cy="3092696"/>
          </a:xfrm>
        </p:spPr>
        <p:txBody>
          <a:bodyPr/>
          <a:lstStyle>
            <a:lvl1pPr>
              <a:defRPr sz="3200" b="1" i="0">
                <a:latin typeface="Aptos" panose="020B00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90115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extLst>
    <p:ext uri="{DCECCB84-F9BA-43D5-87BE-67443E8EF086}">
      <p15:sldGuideLst xmlns:p15="http://schemas.microsoft.com/office/powerpoint/2012/main">
        <p15:guide id="1" orient="horz" pos="192">
          <p15:clr>
            <a:srgbClr val="FBAE40"/>
          </p15:clr>
        </p15:guide>
        <p15:guide id="2" pos="384">
          <p15:clr>
            <a:srgbClr val="FBAE40"/>
          </p15:clr>
        </p15:guide>
        <p15:guide id="3" orient="horz" pos="4104">
          <p15:clr>
            <a:srgbClr val="FBAE40"/>
          </p15:clr>
        </p15:guide>
        <p15:guide id="4" pos="3096">
          <p15:clr>
            <a:srgbClr val="FBAE40"/>
          </p15:clr>
        </p15:guide>
        <p15:guide id="5" pos="3312">
          <p15:clr>
            <a:srgbClr val="FBAE40"/>
          </p15:clr>
        </p15:guide>
        <p15:guide id="6" pos="7416">
          <p15:clr>
            <a:srgbClr val="FBAE40"/>
          </p15:clr>
        </p15:guide>
        <p15:guide id="7" orient="horz" pos="1128">
          <p15:clr>
            <a:srgbClr val="FBAE40"/>
          </p15:clr>
        </p15:guide>
        <p15:guide id="8" orient="horz" pos="309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Option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erson and a child sitting outside a building&#10;&#10;Description automatically generated">
            <a:extLst>
              <a:ext uri="{FF2B5EF4-FFF2-40B4-BE49-F238E27FC236}">
                <a16:creationId xmlns:a16="http://schemas.microsoft.com/office/drawing/2014/main" id="{E7F4278F-69C7-D913-EACD-1D8C5183D8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6429" t="19" r="13683" b="-1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1A21D57-EB35-EAA6-EBD1-9301318A8173}"/>
              </a:ext>
            </a:extLst>
          </p:cNvPr>
          <p:cNvSpPr/>
          <p:nvPr userDrawn="1"/>
        </p:nvSpPr>
        <p:spPr>
          <a:xfrm>
            <a:off x="437322" y="0"/>
            <a:ext cx="5908431" cy="6856717"/>
          </a:xfrm>
          <a:prstGeom prst="rect">
            <a:avLst/>
          </a:prstGeom>
          <a:solidFill>
            <a:srgbClr val="6DB344">
              <a:alpha val="820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82649D-6C49-DE15-9544-BC20A8F8B3C9}"/>
              </a:ext>
            </a:extLst>
          </p:cNvPr>
          <p:cNvSpPr/>
          <p:nvPr userDrawn="1"/>
        </p:nvSpPr>
        <p:spPr>
          <a:xfrm>
            <a:off x="656109" y="313082"/>
            <a:ext cx="5470855" cy="6230551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black and white logo&#10;&#10;Description automatically generated">
            <a:extLst>
              <a:ext uri="{FF2B5EF4-FFF2-40B4-BE49-F238E27FC236}">
                <a16:creationId xmlns:a16="http://schemas.microsoft.com/office/drawing/2014/main" id="{CA4568BA-C440-209B-A49A-9B7C8DA0031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108" y="2333894"/>
            <a:ext cx="5470855" cy="1094463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36DF939-FC54-0EA0-B842-B9013188D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243" y="3620250"/>
            <a:ext cx="4575856" cy="1378916"/>
          </a:xfrm>
        </p:spPr>
        <p:txBody>
          <a:bodyPr anchor="b" anchorCtr="0"/>
          <a:lstStyle>
            <a:lvl1pPr algn="l">
              <a:defRPr sz="48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1813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urpo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799" y="1562099"/>
            <a:ext cx="10058401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" name="Picture 3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E8B4FAB3-2449-F24F-67EA-337CAD25A4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3920" y="344032"/>
            <a:ext cx="5044160" cy="100910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6D8E5D4-7E86-BDD1-3647-E96FFE2A532E}"/>
              </a:ext>
            </a:extLst>
          </p:cNvPr>
          <p:cNvSpPr/>
          <p:nvPr userDrawn="1"/>
        </p:nvSpPr>
        <p:spPr>
          <a:xfrm>
            <a:off x="0" y="1562100"/>
            <a:ext cx="286871" cy="46481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1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49960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4440FD-3414-374B-A9AC-A45E138B26C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0696728A-C6A1-324D-87E9-7D4245B376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502" b="78494"/>
          <a:stretch/>
        </p:blipFill>
        <p:spPr>
          <a:xfrm>
            <a:off x="10743796" y="378452"/>
            <a:ext cx="1188720" cy="53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84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7940374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pic>
        <p:nvPicPr>
          <p:cNvPr id="4" name="Picture 3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E8B4FAB3-2449-F24F-67EA-337CAD25A4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40A85EF-0114-DA49-1041-E5F64E2981E1}"/>
              </a:ext>
            </a:extLst>
          </p:cNvPr>
          <p:cNvSpPr/>
          <p:nvPr userDrawn="1"/>
        </p:nvSpPr>
        <p:spPr>
          <a:xfrm>
            <a:off x="0" y="1562100"/>
            <a:ext cx="286871" cy="46481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1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>
          <p15:clr>
            <a:srgbClr val="FBAE40"/>
          </p15:clr>
        </p15:guide>
        <p15:guide id="2" pos="384">
          <p15:clr>
            <a:srgbClr val="FBAE40"/>
          </p15:clr>
        </p15:guide>
        <p15:guide id="3" pos="7296">
          <p15:clr>
            <a:srgbClr val="FBAE40"/>
          </p15:clr>
        </p15:guide>
        <p15:guide id="4" orient="horz" pos="391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kinny Photo Left_Subhea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14CA99B-1C29-B035-587B-88D0688473A3}"/>
              </a:ext>
            </a:extLst>
          </p:cNvPr>
          <p:cNvSpPr/>
          <p:nvPr userDrawn="1"/>
        </p:nvSpPr>
        <p:spPr>
          <a:xfrm>
            <a:off x="0" y="842267"/>
            <a:ext cx="4852894" cy="53493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8471" y="2020047"/>
            <a:ext cx="5934917" cy="3816257"/>
          </a:xfrm>
        </p:spPr>
        <p:txBody>
          <a:bodyPr anchor="t" anchorCtr="0"/>
          <a:lstStyle>
            <a:lvl1pPr>
              <a:defRPr sz="20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>
              <a:defRPr sz="18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>
              <a:defRPr sz="180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>
              <a:defRPr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>
              <a:defRPr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1435011"/>
            <a:ext cx="4249553" cy="4543664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3DC57D1-818A-3B48-9EFC-82C14F8DA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8471" y="1343464"/>
            <a:ext cx="5934916" cy="426720"/>
          </a:xfrm>
        </p:spPr>
        <p:txBody>
          <a:bodyPr anchor="b" anchorCtr="0"/>
          <a:lstStyle>
            <a:lvl1pPr>
              <a:defRPr sz="3200"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6E6E3F-76F8-E7AA-22EB-C7E358B3BF36}"/>
              </a:ext>
            </a:extLst>
          </p:cNvPr>
          <p:cNvSpPr/>
          <p:nvPr userDrawn="1"/>
        </p:nvSpPr>
        <p:spPr>
          <a:xfrm>
            <a:off x="-59765" y="1268165"/>
            <a:ext cx="4482354" cy="44975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62B3294C-0C22-D7B2-3922-7BA5EFB0C7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738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>
          <p15:clr>
            <a:srgbClr val="FBAE40"/>
          </p15:clr>
        </p15:guide>
        <p15:guide id="2" pos="384">
          <p15:clr>
            <a:srgbClr val="FBAE40"/>
          </p15:clr>
        </p15:guide>
        <p15:guide id="3" pos="2784">
          <p15:clr>
            <a:srgbClr val="FBAE40"/>
          </p15:clr>
        </p15:guide>
        <p15:guide id="4" orient="horz" pos="984">
          <p15:clr>
            <a:srgbClr val="FBAE40"/>
          </p15:clr>
        </p15:guide>
        <p15:guide id="5" pos="2976">
          <p15:clr>
            <a:srgbClr val="FBAE40"/>
          </p15:clr>
        </p15:guide>
        <p15:guide id="6" pos="729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/ Small Quote (Go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720841" y="304800"/>
            <a:ext cx="4263535" cy="6038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3980" y="400424"/>
            <a:ext cx="4334773" cy="59425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0" y="1378747"/>
            <a:ext cx="4374194" cy="292934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182880" indent="0">
              <a:spcBef>
                <a:spcPts val="3500"/>
              </a:spcBef>
              <a:buNone/>
              <a:defRPr i="1">
                <a:latin typeface="+mj-lt"/>
              </a:defRPr>
            </a:lvl2pPr>
          </a:lstStyle>
          <a:p>
            <a:pPr lvl="0"/>
            <a:r>
              <a:rPr lang="en-US"/>
              <a:t>“Quote.”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6580677" y="4581325"/>
            <a:ext cx="3605240" cy="506248"/>
          </a:xfrm>
        </p:spPr>
        <p:txBody>
          <a:bodyPr>
            <a:normAutofit/>
          </a:bodyPr>
          <a:lstStyle>
            <a:lvl1pPr marL="4763" indent="0" algn="ctr">
              <a:lnSpc>
                <a:spcPct val="100000"/>
              </a:lnSpc>
              <a:spcBef>
                <a:spcPts val="0"/>
              </a:spcBef>
              <a:buNone/>
              <a:tabLst/>
              <a:defRPr sz="1800" spc="100" baseline="0">
                <a:solidFill>
                  <a:srgbClr val="6DB344"/>
                </a:solidFill>
                <a:latin typeface="Roboto Slab" pitchFamily="2" charset="0"/>
                <a:ea typeface="Roboto Slab" pitchFamily="2" charset="0"/>
              </a:defRPr>
            </a:lvl1pPr>
            <a:lvl2pPr marL="4763" indent="0">
              <a:lnSpc>
                <a:spcPct val="100000"/>
              </a:lnSpc>
              <a:spcBef>
                <a:spcPts val="0"/>
              </a:spcBef>
              <a:buNone/>
              <a:tabLst/>
              <a:defRPr sz="1600" i="1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defRPr>
            </a:lvl2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26A8BBF-3621-614E-A8BD-63CAF9A756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9966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C2FB-EF86-FD49-89EB-659751C15892}" type="slidenum">
              <a:rPr lang="en-US" smtClean="0"/>
              <a:t>‹#›</a:t>
            </a:fld>
            <a:endParaRPr lang="en-US"/>
          </a:p>
        </p:txBody>
      </p:sp>
      <p:pic>
        <p:nvPicPr>
          <p:cNvPr id="2" name="Picture 1" descr="A green and grey text on a black background&#10;&#10;Description automatically generated">
            <a:extLst>
              <a:ext uri="{FF2B5EF4-FFF2-40B4-BE49-F238E27FC236}">
                <a16:creationId xmlns:a16="http://schemas.microsoft.com/office/drawing/2014/main" id="{F1D7DF64-FF20-9E3B-FAC2-2EB0BF4B96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365" y="210073"/>
            <a:ext cx="2575858" cy="51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91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Right Text left_ No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8A646EC-88B3-BD6F-8B35-73738B34057F}"/>
              </a:ext>
            </a:extLst>
          </p:cNvPr>
          <p:cNvSpPr/>
          <p:nvPr userDrawn="1"/>
        </p:nvSpPr>
        <p:spPr>
          <a:xfrm>
            <a:off x="-11408" y="0"/>
            <a:ext cx="2089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658BE46-E49D-6DCE-FD99-D3CD35660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584" y="458553"/>
            <a:ext cx="7016154" cy="568960"/>
          </a:xfrm>
        </p:spPr>
        <p:txBody>
          <a:bodyPr anchor="b" anchorCtr="0"/>
          <a:lstStyle>
            <a:lvl1pPr>
              <a:defRPr sz="3200" b="1" i="0">
                <a:latin typeface="+mj-lt"/>
                <a:ea typeface="Open Sans ExtraBold" pitchFamily="2" charset="0"/>
                <a:cs typeface="Open Sans Extra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0984549-2FE1-DAB0-08FF-CD8791A208B6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26583" y="1962187"/>
            <a:ext cx="7016155" cy="4036756"/>
          </a:xfrm>
        </p:spPr>
        <p:txBody>
          <a:bodyPr anchor="t" anchorCtr="0"/>
          <a:lstStyle>
            <a:lvl1pPr marL="0" indent="0">
              <a:buNone/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2FC61B1D-FD41-66FC-4D8B-8379D11D455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241322" y="-1"/>
            <a:ext cx="3950677" cy="6858000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4076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>
          <p15:clr>
            <a:srgbClr val="FBAE40"/>
          </p15:clr>
        </p15:guide>
        <p15:guide id="2" pos="384">
          <p15:clr>
            <a:srgbClr val="FBAE40"/>
          </p15:clr>
        </p15:guide>
        <p15:guide id="3" pos="2784">
          <p15:clr>
            <a:srgbClr val="FBAE40"/>
          </p15:clr>
        </p15:guide>
        <p15:guide id="4" orient="horz" pos="984">
          <p15:clr>
            <a:srgbClr val="FBAE40"/>
          </p15:clr>
        </p15:guide>
        <p15:guide id="5" pos="2976">
          <p15:clr>
            <a:srgbClr val="FBAE40"/>
          </p15:clr>
        </p15:guide>
        <p15:guide id="6" pos="729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Sections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992804-F71B-016B-3765-4B046FA64484}"/>
              </a:ext>
            </a:extLst>
          </p:cNvPr>
          <p:cNvSpPr/>
          <p:nvPr userDrawn="1"/>
        </p:nvSpPr>
        <p:spPr>
          <a:xfrm>
            <a:off x="0" y="2794000"/>
            <a:ext cx="4004840" cy="4064002"/>
          </a:xfrm>
          <a:prstGeom prst="rect">
            <a:avLst/>
          </a:prstGeom>
          <a:solidFill>
            <a:srgbClr val="E3E1D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0F8709-5C44-62B0-4E54-FE882A054F9D}"/>
              </a:ext>
            </a:extLst>
          </p:cNvPr>
          <p:cNvSpPr/>
          <p:nvPr userDrawn="1"/>
        </p:nvSpPr>
        <p:spPr>
          <a:xfrm>
            <a:off x="8187160" y="2791261"/>
            <a:ext cx="4004840" cy="4064002"/>
          </a:xfrm>
          <a:prstGeom prst="rect">
            <a:avLst/>
          </a:prstGeom>
          <a:solidFill>
            <a:srgbClr val="E3E1D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10B2834-0A30-7B77-BEFD-3F756F81E4D6}"/>
              </a:ext>
            </a:extLst>
          </p:cNvPr>
          <p:cNvSpPr/>
          <p:nvPr userDrawn="1"/>
        </p:nvSpPr>
        <p:spPr>
          <a:xfrm>
            <a:off x="4093580" y="2793998"/>
            <a:ext cx="4004840" cy="4064002"/>
          </a:xfrm>
          <a:prstGeom prst="rect">
            <a:avLst/>
          </a:prstGeom>
          <a:solidFill>
            <a:srgbClr val="E3E1D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749" y="4478650"/>
            <a:ext cx="3521598" cy="2095769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rgbClr val="454540"/>
                </a:solidFill>
              </a:defRPr>
            </a:lvl1pPr>
            <a:lvl2pPr marL="457200" indent="0">
              <a:buNone/>
              <a:defRPr sz="1800">
                <a:solidFill>
                  <a:srgbClr val="454540"/>
                </a:solidFill>
              </a:defRPr>
            </a:lvl2pPr>
            <a:lvl3pPr marL="914400" indent="0">
              <a:buNone/>
              <a:defRPr sz="1800">
                <a:solidFill>
                  <a:srgbClr val="454540"/>
                </a:solidFill>
              </a:defRPr>
            </a:lvl3pPr>
            <a:lvl4pPr marL="1371600" indent="0">
              <a:buNone/>
              <a:defRPr>
                <a:solidFill>
                  <a:srgbClr val="454540"/>
                </a:solidFill>
              </a:defRPr>
            </a:lvl4pPr>
            <a:lvl5pPr marL="1828800" indent="0">
              <a:buNone/>
              <a:defRPr>
                <a:solidFill>
                  <a:srgbClr val="4545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F31C2E7-7ABE-339A-A698-2F5700192AA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326037" y="4491618"/>
            <a:ext cx="3521598" cy="2140675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rgbClr val="454540"/>
                </a:solidFill>
              </a:defRPr>
            </a:lvl1pPr>
            <a:lvl2pPr marL="457200" indent="0">
              <a:buNone/>
              <a:defRPr sz="1800">
                <a:solidFill>
                  <a:srgbClr val="454540"/>
                </a:solidFill>
              </a:defRPr>
            </a:lvl2pPr>
            <a:lvl3pPr marL="914400" indent="0">
              <a:buNone/>
              <a:defRPr sz="1800">
                <a:solidFill>
                  <a:srgbClr val="454540"/>
                </a:solidFill>
              </a:defRPr>
            </a:lvl3pPr>
            <a:lvl4pPr marL="1371600" indent="0">
              <a:buNone/>
              <a:defRPr>
                <a:solidFill>
                  <a:srgbClr val="454540"/>
                </a:solidFill>
              </a:defRPr>
            </a:lvl4pPr>
            <a:lvl5pPr marL="1828800" indent="0">
              <a:buNone/>
              <a:defRPr>
                <a:solidFill>
                  <a:srgbClr val="4545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25F0E83-8A9B-1A56-8B5F-6E4584881466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8435049" y="4491618"/>
            <a:ext cx="3521598" cy="2140675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rgbClr val="454540"/>
                </a:solidFill>
              </a:defRPr>
            </a:lvl1pPr>
            <a:lvl2pPr marL="457200" indent="0">
              <a:buNone/>
              <a:defRPr sz="1800">
                <a:solidFill>
                  <a:srgbClr val="454540"/>
                </a:solidFill>
              </a:defRPr>
            </a:lvl2pPr>
            <a:lvl3pPr marL="914400" indent="0">
              <a:buNone/>
              <a:defRPr sz="1800">
                <a:solidFill>
                  <a:srgbClr val="454540"/>
                </a:solidFill>
              </a:defRPr>
            </a:lvl3pPr>
            <a:lvl4pPr marL="1371600" indent="0">
              <a:buNone/>
              <a:defRPr>
                <a:solidFill>
                  <a:srgbClr val="454540"/>
                </a:solidFill>
              </a:defRPr>
            </a:lvl4pPr>
            <a:lvl5pPr marL="1828800" indent="0">
              <a:buNone/>
              <a:defRPr>
                <a:solidFill>
                  <a:srgbClr val="4545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56CB345-2345-7E40-73E3-EA178253E82E}"/>
              </a:ext>
            </a:extLst>
          </p:cNvPr>
          <p:cNvSpPr/>
          <p:nvPr userDrawn="1"/>
        </p:nvSpPr>
        <p:spPr>
          <a:xfrm>
            <a:off x="5247190" y="1942451"/>
            <a:ext cx="1697620" cy="1697620"/>
          </a:xfrm>
          <a:prstGeom prst="ellipse">
            <a:avLst/>
          </a:prstGeom>
          <a:solidFill>
            <a:schemeClr val="bg1"/>
          </a:solidFill>
          <a:ln w="28575">
            <a:solidFill>
              <a:srgbClr val="E3E1D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A6C0B35-B624-627F-1C63-6EEF8C52127C}"/>
              </a:ext>
            </a:extLst>
          </p:cNvPr>
          <p:cNvSpPr/>
          <p:nvPr userDrawn="1"/>
        </p:nvSpPr>
        <p:spPr>
          <a:xfrm>
            <a:off x="1153610" y="1942451"/>
            <a:ext cx="1697620" cy="1697620"/>
          </a:xfrm>
          <a:prstGeom prst="ellipse">
            <a:avLst/>
          </a:prstGeom>
          <a:solidFill>
            <a:schemeClr val="bg1"/>
          </a:solidFill>
          <a:ln w="28575">
            <a:solidFill>
              <a:srgbClr val="E3E1D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1C07356-F080-EC2A-E200-6EC13A5C2C8F}"/>
              </a:ext>
            </a:extLst>
          </p:cNvPr>
          <p:cNvSpPr/>
          <p:nvPr userDrawn="1"/>
        </p:nvSpPr>
        <p:spPr>
          <a:xfrm>
            <a:off x="9463994" y="1942451"/>
            <a:ext cx="1697620" cy="1697620"/>
          </a:xfrm>
          <a:prstGeom prst="ellipse">
            <a:avLst/>
          </a:prstGeom>
          <a:solidFill>
            <a:schemeClr val="bg1"/>
          </a:solidFill>
          <a:ln w="28575">
            <a:solidFill>
              <a:srgbClr val="E3E1D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479565DC-E353-378C-BEE3-70DDB52FBF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90312" y="1080437"/>
            <a:ext cx="8825846" cy="284163"/>
          </a:xfrm>
        </p:spPr>
        <p:txBody>
          <a:bodyPr/>
          <a:lstStyle>
            <a:lvl1pPr marL="0" indent="0" algn="ctr">
              <a:buNone/>
              <a:defRPr b="0" i="1">
                <a:solidFill>
                  <a:srgbClr val="454540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7C8F1EB9-D5B6-C5AC-2D34-284D60388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312" y="442615"/>
            <a:ext cx="8825846" cy="568960"/>
          </a:xfrm>
        </p:spPr>
        <p:txBody>
          <a:bodyPr anchor="b" anchorCtr="0"/>
          <a:lstStyle>
            <a:lvl1pPr algn="ctr">
              <a:defRPr sz="3200" b="1" i="0">
                <a:latin typeface="Aptos" panose="020B0004020202020204" pitchFamily="34" charset="0"/>
                <a:ea typeface="Open Sans ExtraBold" pitchFamily="2" charset="0"/>
                <a:cs typeface="Open Sans Extra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CFF62DE-ED90-7A9A-43A3-CDA3DB2F7CB4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251749" y="3925619"/>
            <a:ext cx="3521598" cy="393464"/>
          </a:xfrm>
        </p:spPr>
        <p:txBody>
          <a:bodyPr anchor="t" anchorCtr="0"/>
          <a:lstStyle>
            <a:lvl1pPr marL="0" indent="0" algn="ctr">
              <a:buNone/>
              <a:defRPr sz="2400" b="1">
                <a:solidFill>
                  <a:schemeClr val="accent2"/>
                </a:solidFill>
                <a:latin typeface="+mj-lt"/>
              </a:defRPr>
            </a:lvl1pPr>
            <a:lvl2pPr>
              <a:defRPr sz="1800">
                <a:solidFill>
                  <a:srgbClr val="454540"/>
                </a:solidFill>
              </a:defRPr>
            </a:lvl2pPr>
            <a:lvl3pPr>
              <a:defRPr sz="1800">
                <a:solidFill>
                  <a:srgbClr val="454540"/>
                </a:solidFill>
              </a:defRPr>
            </a:lvl3pPr>
            <a:lvl4pPr>
              <a:defRPr>
                <a:solidFill>
                  <a:srgbClr val="454540"/>
                </a:solidFill>
              </a:defRPr>
            </a:lvl4pPr>
            <a:lvl5pPr>
              <a:defRPr>
                <a:solidFill>
                  <a:srgbClr val="454540"/>
                </a:solidFill>
              </a:defRPr>
            </a:lvl5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91B7D0F-6B95-32E2-595D-CB2CFBEBE537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4326037" y="3925619"/>
            <a:ext cx="3521598" cy="393464"/>
          </a:xfrm>
        </p:spPr>
        <p:txBody>
          <a:bodyPr anchor="t" anchorCtr="0"/>
          <a:lstStyle>
            <a:lvl1pPr marL="0" indent="0" algn="ctr">
              <a:buNone/>
              <a:defRPr sz="2400" b="1">
                <a:solidFill>
                  <a:schemeClr val="accent2"/>
                </a:solidFill>
                <a:latin typeface="+mj-lt"/>
              </a:defRPr>
            </a:lvl1pPr>
            <a:lvl2pPr>
              <a:defRPr sz="1800">
                <a:solidFill>
                  <a:srgbClr val="454540"/>
                </a:solidFill>
              </a:defRPr>
            </a:lvl2pPr>
            <a:lvl3pPr>
              <a:defRPr sz="1800">
                <a:solidFill>
                  <a:srgbClr val="454540"/>
                </a:solidFill>
              </a:defRPr>
            </a:lvl3pPr>
            <a:lvl4pPr>
              <a:defRPr>
                <a:solidFill>
                  <a:srgbClr val="454540"/>
                </a:solidFill>
              </a:defRPr>
            </a:lvl4pPr>
            <a:lvl5pPr>
              <a:defRPr>
                <a:solidFill>
                  <a:srgbClr val="454540"/>
                </a:solidFill>
              </a:defRPr>
            </a:lvl5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96D95FC-D782-A035-D80D-31C69FC1491F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418653" y="3925619"/>
            <a:ext cx="3521598" cy="393464"/>
          </a:xfrm>
        </p:spPr>
        <p:txBody>
          <a:bodyPr anchor="t" anchorCtr="0"/>
          <a:lstStyle>
            <a:lvl1pPr marL="0" indent="0" algn="ctr">
              <a:buNone/>
              <a:defRPr sz="2400" b="1">
                <a:solidFill>
                  <a:schemeClr val="accent2"/>
                </a:solidFill>
                <a:latin typeface="+mj-lt"/>
              </a:defRPr>
            </a:lvl1pPr>
            <a:lvl2pPr>
              <a:defRPr sz="1800">
                <a:solidFill>
                  <a:srgbClr val="454540"/>
                </a:solidFill>
              </a:defRPr>
            </a:lvl2pPr>
            <a:lvl3pPr>
              <a:defRPr sz="1800">
                <a:solidFill>
                  <a:srgbClr val="454540"/>
                </a:solidFill>
              </a:defRPr>
            </a:lvl3pPr>
            <a:lvl4pPr>
              <a:defRPr>
                <a:solidFill>
                  <a:srgbClr val="454540"/>
                </a:solidFill>
              </a:defRPr>
            </a:lvl4pPr>
            <a:lvl5pPr>
              <a:defRPr>
                <a:solidFill>
                  <a:srgbClr val="454540"/>
                </a:solidFill>
              </a:defRPr>
            </a:lvl5pPr>
          </a:lstStyle>
          <a:p>
            <a:pPr lvl="0"/>
            <a:r>
              <a:rPr lang="en-US"/>
              <a:t>Click to edit Master text</a:t>
            </a:r>
          </a:p>
        </p:txBody>
      </p:sp>
    </p:spTree>
    <p:extLst>
      <p:ext uri="{BB962C8B-B14F-4D97-AF65-F5344CB8AC3E}">
        <p14:creationId xmlns:p14="http://schemas.microsoft.com/office/powerpoint/2010/main" val="128954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>
          <p15:clr>
            <a:srgbClr val="FBAE40"/>
          </p15:clr>
        </p15:guide>
        <p15:guide id="2" pos="384">
          <p15:clr>
            <a:srgbClr val="FBAE40"/>
          </p15:clr>
        </p15:guide>
        <p15:guide id="3" pos="2784">
          <p15:clr>
            <a:srgbClr val="FBAE40"/>
          </p15:clr>
        </p15:guide>
        <p15:guide id="4" orient="horz" pos="984">
          <p15:clr>
            <a:srgbClr val="FBAE40"/>
          </p15:clr>
        </p15:guide>
        <p15:guide id="5" pos="2976">
          <p15:clr>
            <a:srgbClr val="FBAE40"/>
          </p15:clr>
        </p15:guide>
        <p15:guide id="6" pos="729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 Quote with 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966518-0B53-0448-A378-BFBA91FB5B7A}"/>
              </a:ext>
            </a:extLst>
          </p:cNvPr>
          <p:cNvSpPr/>
          <p:nvPr userDrawn="1"/>
        </p:nvSpPr>
        <p:spPr>
          <a:xfrm>
            <a:off x="0" y="0"/>
            <a:ext cx="290524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D640983-E937-314A-B3A2-6D94622DDC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599" y="1359926"/>
            <a:ext cx="3800476" cy="4716783"/>
          </a:xfrm>
          <a:ln w="127000">
            <a:noFill/>
            <a:miter lim="800000"/>
          </a:ln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F07E31C-8290-1A40-A30F-16D9DC22A6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26001" y="2029493"/>
            <a:ext cx="6756400" cy="272005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3200" b="0" i="0">
                <a:latin typeface="+mn-lt"/>
                <a:ea typeface="Open Sans Light" pitchFamily="2" charset="0"/>
                <a:cs typeface="Open Sans Light" pitchFamily="2" charset="0"/>
              </a:defRPr>
            </a:lvl1pPr>
          </a:lstStyle>
          <a:p>
            <a:pPr lvl="0"/>
            <a:r>
              <a:rPr lang="en-US"/>
              <a:t>“Quote.”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3DC3D47-848D-FB41-9D89-A789C15C5AF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26001" y="4868695"/>
            <a:ext cx="6756400" cy="639219"/>
          </a:xfrm>
        </p:spPr>
        <p:txBody>
          <a:bodyPr tIns="91440">
            <a:noAutofit/>
          </a:bodyPr>
          <a:lstStyle>
            <a:lvl1pPr marL="0" indent="0">
              <a:lnSpc>
                <a:spcPct val="90000"/>
              </a:lnSpc>
              <a:buNone/>
              <a:defRPr sz="2000" i="0">
                <a:solidFill>
                  <a:srgbClr val="454540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Attribution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9C8ABF-840F-C244-8C12-AAE9A6944A5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9BA87FFA-3859-BD9A-8CA0-C87F880074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95738" y="257728"/>
            <a:ext cx="1350962" cy="84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25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08" userDrawn="1">
          <p15:clr>
            <a:srgbClr val="FBAE40"/>
          </p15:clr>
        </p15:guide>
        <p15:guide id="2" pos="3024" userDrawn="1">
          <p15:clr>
            <a:srgbClr val="FBAE40"/>
          </p15:clr>
        </p15:guide>
        <p15:guide id="3" pos="1056" userDrawn="1">
          <p15:clr>
            <a:srgbClr val="FBAE40"/>
          </p15:clr>
        </p15:guide>
        <p15:guide id="4" orient="horz" pos="1272" userDrawn="1">
          <p15:clr>
            <a:srgbClr val="FBAE40"/>
          </p15:clr>
        </p15:guide>
        <p15:guide id="5" orient="horz" pos="3000" userDrawn="1">
          <p15:clr>
            <a:srgbClr val="FBAE40"/>
          </p15:clr>
        </p15:guide>
        <p15:guide id="6" orient="horz" pos="3072" userDrawn="1">
          <p15:clr>
            <a:srgbClr val="FBAE40"/>
          </p15:clr>
        </p15:guide>
        <p15:guide id="7" orient="horz" pos="3336" userDrawn="1">
          <p15:clr>
            <a:srgbClr val="FBAE40"/>
          </p15:clr>
        </p15:guide>
        <p15:guide id="8" orient="horz" pos="3360" userDrawn="1">
          <p15:clr>
            <a:srgbClr val="FBAE40"/>
          </p15:clr>
        </p15:guide>
        <p15:guide id="9" pos="729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Aligned Chart No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83FA270-A05D-3D53-BD5C-5E9F5863A05F}"/>
              </a:ext>
            </a:extLst>
          </p:cNvPr>
          <p:cNvSpPr/>
          <p:nvPr userDrawn="1"/>
        </p:nvSpPr>
        <p:spPr>
          <a:xfrm>
            <a:off x="7608277" y="0"/>
            <a:ext cx="4583723" cy="6858000"/>
          </a:xfrm>
          <a:prstGeom prst="rect">
            <a:avLst/>
          </a:prstGeom>
          <a:solidFill>
            <a:srgbClr val="E3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3E1DF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763B826-2869-65ED-B23B-4D4DD3DBA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1760" y="637147"/>
            <a:ext cx="3722934" cy="949433"/>
          </a:xfrm>
        </p:spPr>
        <p:txBody>
          <a:bodyPr anchor="b" anchorCtr="0"/>
          <a:lstStyle>
            <a:lvl1pPr>
              <a:defRPr sz="3200" b="1" i="0">
                <a:latin typeface="+mj-lt"/>
                <a:ea typeface="Open Sans ExtraBold" pitchFamily="2" charset="0"/>
                <a:cs typeface="Open Sans Extra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5168AA2-4AEB-72FD-02D0-9E2C74114FF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97306" y="746558"/>
            <a:ext cx="6613665" cy="5364884"/>
          </a:xfrm>
        </p:spPr>
        <p:txBody>
          <a:bodyPr anchor="t" anchorCtr="0"/>
          <a:lstStyle>
            <a:lvl1pPr marL="0" indent="0">
              <a:buNone/>
              <a:defRPr sz="22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5047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4" orient="horz" pos="3912" userDrawn="1">
          <p15:clr>
            <a:srgbClr val="FBAE40"/>
          </p15:clr>
        </p15:guide>
        <p15:guide id="5" pos="4728" userDrawn="1">
          <p15:clr>
            <a:srgbClr val="FBAE40"/>
          </p15:clr>
        </p15:guide>
        <p15:guide id="6" pos="4896" userDrawn="1">
          <p15:clr>
            <a:srgbClr val="FBAE40"/>
          </p15:clr>
        </p15:guide>
        <p15:guide id="7" pos="729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Aligned Chart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8966518-0B53-0448-A378-BFBA91FB5B7A}"/>
              </a:ext>
            </a:extLst>
          </p:cNvPr>
          <p:cNvSpPr/>
          <p:nvPr userDrawn="1"/>
        </p:nvSpPr>
        <p:spPr>
          <a:xfrm>
            <a:off x="0" y="0"/>
            <a:ext cx="4583723" cy="6858000"/>
          </a:xfrm>
          <a:prstGeom prst="rect">
            <a:avLst/>
          </a:prstGeom>
          <a:solidFill>
            <a:srgbClr val="E3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3E1DF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D8FC08C-549B-386C-DC10-5CE427B57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483" y="637147"/>
            <a:ext cx="3722934" cy="949433"/>
          </a:xfrm>
        </p:spPr>
        <p:txBody>
          <a:bodyPr anchor="b" anchorCtr="0"/>
          <a:lstStyle>
            <a:lvl1pPr>
              <a:defRPr sz="3200" b="1" i="0">
                <a:latin typeface="+mj-lt"/>
                <a:ea typeface="Open Sans ExtraBold" pitchFamily="2" charset="0"/>
                <a:cs typeface="Open Sans Extra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DBB906DC-F604-EA7F-C196-219508ACCC5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483" y="1657700"/>
            <a:ext cx="3722934" cy="284163"/>
          </a:xfrm>
        </p:spPr>
        <p:txBody>
          <a:bodyPr/>
          <a:lstStyle>
            <a:lvl1pPr marL="0" indent="0">
              <a:buNone/>
              <a:defRPr b="0" i="1">
                <a:solidFill>
                  <a:srgbClr val="454540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en-US" i="1"/>
              <a:t>Click to edit subtitle style</a:t>
            </a:r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516A50B-CF8D-5BB8-7AF0-38033F32A53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092751" y="746558"/>
            <a:ext cx="6613665" cy="5364884"/>
          </a:xfrm>
        </p:spPr>
        <p:txBody>
          <a:bodyPr anchor="t" anchorCtr="0"/>
          <a:lstStyle>
            <a:lvl1pPr marL="0" indent="0">
              <a:buNone/>
              <a:defRPr sz="22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59535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60" userDrawn="1">
          <p15:clr>
            <a:srgbClr val="FBAE40"/>
          </p15:clr>
        </p15:guide>
        <p15:guide id="2" pos="936" userDrawn="1">
          <p15:clr>
            <a:srgbClr val="FBAE40"/>
          </p15:clr>
        </p15:guide>
        <p15:guide id="3" pos="5952" userDrawn="1">
          <p15:clr>
            <a:srgbClr val="FBAE40"/>
          </p15:clr>
        </p15:guide>
        <p15:guide id="4" orient="horz" pos="2688" userDrawn="1">
          <p15:clr>
            <a:srgbClr val="FBAE40"/>
          </p15:clr>
        </p15:guide>
        <p15:guide id="5" orient="horz" pos="2760" userDrawn="1">
          <p15:clr>
            <a:srgbClr val="FBAE40"/>
          </p15:clr>
        </p15:guide>
        <p15:guide id="6" orient="horz" pos="3024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Heavy No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A35D099-21BF-7FCC-C8BE-EDA6EAC20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499600" cy="1020827"/>
          </a:xfrm>
        </p:spPr>
        <p:txBody>
          <a:bodyPr anchor="b" anchorCtr="0"/>
          <a:lstStyle>
            <a:lvl1pPr>
              <a:defRPr sz="3200" b="1" i="0">
                <a:latin typeface="+mj-lt"/>
                <a:ea typeface="Open Sans ExtraBold" pitchFamily="2" charset="0"/>
                <a:cs typeface="Open Sans Extra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362104C-DBDE-6CBF-F191-EA712BFEA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70393"/>
            <a:ext cx="10972800" cy="4648199"/>
          </a:xfrm>
        </p:spPr>
        <p:txBody>
          <a:bodyPr anchor="t" anchorCtr="0"/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E40CF1-BD44-5DD2-BA81-454F025D44D7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32D9CB39-637D-F87F-B0C2-27E2241591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95738" y="257728"/>
            <a:ext cx="1350962" cy="84090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7F49C38-51A5-55AF-6B16-741FB7A9F1BC}"/>
              </a:ext>
            </a:extLst>
          </p:cNvPr>
          <p:cNvSpPr/>
          <p:nvPr userDrawn="1"/>
        </p:nvSpPr>
        <p:spPr>
          <a:xfrm>
            <a:off x="-11408" y="0"/>
            <a:ext cx="20890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03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pos="2784" userDrawn="1">
          <p15:clr>
            <a:srgbClr val="FBAE40"/>
          </p15:clr>
        </p15:guide>
        <p15:guide id="4" orient="horz" pos="984" userDrawn="1">
          <p15:clr>
            <a:srgbClr val="FBAE40"/>
          </p15:clr>
        </p15:guide>
        <p15:guide id="5" pos="2976" userDrawn="1">
          <p15:clr>
            <a:srgbClr val="FBAE40"/>
          </p15:clr>
        </p15:guide>
        <p15:guide id="6" pos="7296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4F5234B-206E-8947-ACA6-B098E14C8FB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A3D6B5A-383E-41D5-8F77-DB7ACDD451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60540" y="2597744"/>
            <a:ext cx="2670921" cy="166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33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3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5902285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4721D0-A2D8-C742-BA85-923E33488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560" y="368135"/>
            <a:ext cx="7468656" cy="1312075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9D0E10-DAFC-CC47-8CE3-1FD5F861DB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6400" y="1825625"/>
            <a:ext cx="11368066" cy="435133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C178-3DF8-E147-88FE-5D0230CD96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132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717B8-6640-F340-8337-0BAA676A62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E9DC4-5146-1042-BA04-61BE8A99C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43208" y="633603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991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47" r:id="rId2"/>
    <p:sldLayoutId id="2147483731" r:id="rId3"/>
    <p:sldLayoutId id="2147483679" r:id="rId4"/>
    <p:sldLayoutId id="2147483676" r:id="rId5"/>
    <p:sldLayoutId id="2147483744" r:id="rId6"/>
    <p:sldLayoutId id="2147483675" r:id="rId7"/>
    <p:sldLayoutId id="2147483660" r:id="rId8"/>
    <p:sldLayoutId id="2147483750" r:id="rId9"/>
    <p:sldLayoutId id="2147483752" r:id="rId10"/>
    <p:sldLayoutId id="2147483821" r:id="rId11"/>
    <p:sldLayoutId id="2147483822" r:id="rId12"/>
    <p:sldLayoutId id="2147483823" r:id="rId13"/>
    <p:sldLayoutId id="2147483824" r:id="rId14"/>
    <p:sldLayoutId id="2147483828" r:id="rId15"/>
    <p:sldLayoutId id="2147483829" r:id="rId16"/>
    <p:sldLayoutId id="2147483830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+mj-lt"/>
          <a:ea typeface="+mj-ea"/>
          <a:cs typeface="Open Sans ExtraBold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n-lt"/>
          <a:ea typeface="Open Sans Light" pitchFamily="2" charset="0"/>
          <a:cs typeface="Open Sans Light" pitchFamily="2" charset="0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n-lt"/>
          <a:ea typeface="Open Sans Light" pitchFamily="2" charset="0"/>
          <a:cs typeface="Open Sans Light" pitchFamily="2" charset="0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n-lt"/>
          <a:ea typeface="Open Sans Light" pitchFamily="2" charset="0"/>
          <a:cs typeface="Open Sans Light" pitchFamily="2" charset="0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n-lt"/>
          <a:ea typeface="Open Sans Light" pitchFamily="2" charset="0"/>
          <a:cs typeface="Open Sans Light" pitchFamily="2" charset="0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n-lt"/>
          <a:ea typeface="Open Sans Light" pitchFamily="2" charset="0"/>
          <a:cs typeface="Open Sans Light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21B_2016ECEE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sv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51.jpe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21D_B438FEA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47795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B5A617-7F99-50F5-E04A-44D80BFC7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749" y="5787662"/>
            <a:ext cx="3521598" cy="393464"/>
          </a:xfrm>
        </p:spPr>
        <p:txBody>
          <a:bodyPr/>
          <a:lstStyle/>
          <a:p>
            <a:pPr algn="ctr"/>
            <a:r>
              <a:rPr lang="en-US">
                <a:solidFill>
                  <a:schemeClr val="accent2"/>
                </a:solidFill>
                <a:latin typeface="Aptos" panose="020B0004020202020204" pitchFamily="34" charset="0"/>
              </a:rPr>
              <a:t>25% Discount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6CAF981-17CF-0FCF-7A65-47D218E222EE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126533" y="4842421"/>
            <a:ext cx="3961435" cy="1501493"/>
          </a:xfrm>
        </p:spPr>
        <p:txBody>
          <a:bodyPr/>
          <a:lstStyle/>
          <a:p>
            <a:pPr algn="ctr"/>
            <a:r>
              <a:rPr lang="en-US"/>
              <a:t>Bachelor’s degree = $7,000</a:t>
            </a:r>
            <a:r>
              <a:rPr lang="en-US" sz="2000"/>
              <a:t> USD</a:t>
            </a:r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DA8C5ED1-0934-FF53-DC72-FB88CB2A9EC3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8416721" y="5787662"/>
            <a:ext cx="3521598" cy="393465"/>
          </a:xfrm>
        </p:spPr>
        <p:txBody>
          <a:bodyPr/>
          <a:lstStyle/>
          <a:p>
            <a:pPr algn="ctr"/>
            <a:r>
              <a:rPr lang="en-US">
                <a:solidFill>
                  <a:schemeClr val="accent2"/>
                </a:solidFill>
                <a:latin typeface="Aptos" panose="020B0004020202020204" pitchFamily="34" charset="0"/>
              </a:rPr>
              <a:t>10–50% discount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F1C7EC2-52BC-6F33-B0DA-371B2DEA90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40200" y="5750590"/>
            <a:ext cx="3923335" cy="400110"/>
          </a:xfrm>
        </p:spPr>
        <p:txBody>
          <a:bodyPr/>
          <a:lstStyle/>
          <a:p>
            <a:r>
              <a:rPr lang="en-US" sz="2000"/>
              <a:t>Tuition is paid each block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D4681D-C3F0-A628-2CF6-3585F12C0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077" y="442615"/>
            <a:ext cx="8825846" cy="568960"/>
          </a:xfrm>
        </p:spPr>
        <p:txBody>
          <a:bodyPr/>
          <a:lstStyle/>
          <a:p>
            <a:r>
              <a:rPr lang="en-US">
                <a:latin typeface="+mj-lt"/>
              </a:rPr>
              <a:t>Low Tuition &amp; Guaranteed Discounts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460E6ABE-9612-170B-6A63-2D6CD6ED848C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251749" y="4929886"/>
            <a:ext cx="3521598" cy="393464"/>
          </a:xfrm>
        </p:spPr>
        <p:txBody>
          <a:bodyPr/>
          <a:lstStyle/>
          <a:p>
            <a:r>
              <a:rPr lang="en-US">
                <a:solidFill>
                  <a:schemeClr val="tx2"/>
                </a:solidFill>
              </a:rPr>
              <a:t>Returned Missionary Scholarship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C44AB61-167F-583D-CE44-B3FDC71E2C73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4326037" y="3731125"/>
            <a:ext cx="3521598" cy="39346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chemeClr val="tx2"/>
                </a:solidFill>
              </a:rPr>
              <a:t>Cost per credit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BE46C884-AEE4-70B4-49E5-D6C19FE3838F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400325" y="4934068"/>
            <a:ext cx="3521598" cy="393464"/>
          </a:xfrm>
        </p:spPr>
        <p:txBody>
          <a:bodyPr/>
          <a:lstStyle/>
          <a:p>
            <a:r>
              <a:rPr lang="en-US">
                <a:solidFill>
                  <a:schemeClr val="tx2"/>
                </a:solidFill>
              </a:rPr>
              <a:t>Heber J. Grant </a:t>
            </a:r>
            <a:br>
              <a:rPr lang="en-US">
                <a:solidFill>
                  <a:schemeClr val="tx2"/>
                </a:solidFill>
              </a:rPr>
            </a:br>
            <a:r>
              <a:rPr lang="en-US">
                <a:solidFill>
                  <a:schemeClr val="tx2"/>
                </a:solidFill>
              </a:rPr>
              <a:t>Tuition Discount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28999C-147B-D706-F5B3-43A62CFFDE4F}"/>
              </a:ext>
            </a:extLst>
          </p:cNvPr>
          <p:cNvSpPr txBox="1"/>
          <p:nvPr/>
        </p:nvSpPr>
        <p:spPr>
          <a:xfrm>
            <a:off x="6971336" y="2419020"/>
            <a:ext cx="1428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bg2">
                    <a:lumMod val="75000"/>
                  </a:schemeClr>
                </a:solidFill>
                <a:latin typeface="Aptos" panose="020B0004020202020204" pitchFamily="34" charset="0"/>
              </a:rPr>
              <a:t>USD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46962D-3926-81C9-33E8-ADE89DA4B0C7}"/>
              </a:ext>
            </a:extLst>
          </p:cNvPr>
          <p:cNvSpPr txBox="1"/>
          <p:nvPr/>
        </p:nvSpPr>
        <p:spPr>
          <a:xfrm>
            <a:off x="5174343" y="2273923"/>
            <a:ext cx="17907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b="1" baseline="30000">
                <a:solidFill>
                  <a:schemeClr val="accent4"/>
                </a:solidFill>
                <a:latin typeface="Aptos" panose="020B0004020202020204" pitchFamily="34" charset="0"/>
              </a:rPr>
              <a:t>$</a:t>
            </a:r>
            <a:r>
              <a:rPr lang="en-US" sz="6000" b="1">
                <a:solidFill>
                  <a:schemeClr val="accent4"/>
                </a:solidFill>
                <a:latin typeface="Aptos" panose="020B0004020202020204" pitchFamily="34" charset="0"/>
              </a:rPr>
              <a:t>86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9B1B879E-783C-45DD-9A72-C1364C4392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66724" y="1975736"/>
            <a:ext cx="1534184" cy="136372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66F52F4-4BBF-3CA0-1F96-A2E30C4C73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30221" y="2195725"/>
            <a:ext cx="1304933" cy="1159940"/>
          </a:xfrm>
          <a:prstGeom prst="rect">
            <a:avLst/>
          </a:prstGeom>
        </p:spPr>
      </p:pic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9D2BEC76-0594-C838-3A7B-E8A365B4F590}"/>
              </a:ext>
            </a:extLst>
          </p:cNvPr>
          <p:cNvSpPr txBox="1">
            <a:spLocks/>
          </p:cNvSpPr>
          <p:nvPr/>
        </p:nvSpPr>
        <p:spPr>
          <a:xfrm>
            <a:off x="4202608" y="1049824"/>
            <a:ext cx="3786783" cy="30726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i="1" kern="1200">
                <a:solidFill>
                  <a:srgbClr val="454540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 Light" pitchFamily="2" charset="0"/>
                <a:cs typeface="Open Sans Light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 Light" pitchFamily="2" charset="0"/>
                <a:cs typeface="Open Sans Light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 Light" pitchFamily="2" charset="0"/>
                <a:cs typeface="Open Sans Light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 Light" pitchFamily="2" charset="0"/>
                <a:cs typeface="Open Sans Light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/>
              <a:t>United States</a:t>
            </a:r>
          </a:p>
        </p:txBody>
      </p:sp>
    </p:spTree>
    <p:extLst>
      <p:ext uri="{BB962C8B-B14F-4D97-AF65-F5344CB8AC3E}">
        <p14:creationId xmlns:p14="http://schemas.microsoft.com/office/powerpoint/2010/main" val="342122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E84A8-1F7A-F4EE-E5FA-8E9AE6EF1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91" y="591671"/>
            <a:ext cx="9700591" cy="496675"/>
          </a:xfrm>
        </p:spPr>
        <p:txBody>
          <a:bodyPr/>
          <a:lstStyle/>
          <a:p>
            <a:r>
              <a:rPr lang="en-US">
                <a:latin typeface="+mj-lt"/>
              </a:rPr>
              <a:t>Interested in EnglishConnect?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8C5CEB-9D9B-0317-4E9E-6708CD585C1D}"/>
              </a:ext>
            </a:extLst>
          </p:cNvPr>
          <p:cNvSpPr txBox="1"/>
          <p:nvPr/>
        </p:nvSpPr>
        <p:spPr>
          <a:xfrm>
            <a:off x="2868831" y="5736254"/>
            <a:ext cx="6454337" cy="599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b="1">
                <a:solidFill>
                  <a:srgbClr val="2C903D"/>
                </a:solidFill>
                <a:effectLst/>
                <a:latin typeface="Aptos Light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bit.ly/</a:t>
            </a:r>
            <a:r>
              <a:rPr lang="en-US" sz="3200" b="1" err="1">
                <a:solidFill>
                  <a:srgbClr val="2C903D"/>
                </a:solidFill>
                <a:effectLst/>
                <a:latin typeface="Aptos Light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EnglishConnectRFI</a:t>
            </a:r>
            <a:r>
              <a:rPr lang="en-US" sz="3200">
                <a:solidFill>
                  <a:srgbClr val="2C903D"/>
                </a:solidFill>
                <a:effectLst/>
                <a:latin typeface="Aptos Light" panose="020B0004020202020204" pitchFamily="34" charset="0"/>
              </a:rPr>
              <a:t> </a:t>
            </a:r>
            <a:endParaRPr lang="en-US" sz="3200" b="1" kern="100">
              <a:solidFill>
                <a:srgbClr val="2C903D"/>
              </a:solidFill>
              <a:effectLst/>
              <a:latin typeface="Aptos Light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0BBF4AD-5A67-B43C-A978-9A180A1D02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090" y="1643420"/>
            <a:ext cx="3821817" cy="48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24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E84A8-1F7A-F4EE-E5FA-8E9AE6EF1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175" y="668511"/>
            <a:ext cx="9700591" cy="427519"/>
          </a:xfrm>
        </p:spPr>
        <p:txBody>
          <a:bodyPr/>
          <a:lstStyle/>
          <a:p>
            <a:r>
              <a:rPr lang="en-US">
                <a:latin typeface="+mj-lt"/>
              </a:rPr>
              <a:t>Interested in BYU-Pathway?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8C5CEB-9D9B-0317-4E9E-6708CD585C1D}"/>
              </a:ext>
            </a:extLst>
          </p:cNvPr>
          <p:cNvSpPr txBox="1"/>
          <p:nvPr/>
        </p:nvSpPr>
        <p:spPr>
          <a:xfrm>
            <a:off x="2868831" y="5736254"/>
            <a:ext cx="6454337" cy="599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b="1" err="1">
                <a:solidFill>
                  <a:schemeClr val="tx2"/>
                </a:solidFill>
                <a:effectLst/>
                <a:latin typeface="Aptos Light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byupathway.edu</a:t>
            </a:r>
            <a:r>
              <a:rPr lang="en-US" sz="3200" b="1">
                <a:solidFill>
                  <a:schemeClr val="tx2"/>
                </a:solidFill>
                <a:effectLst/>
                <a:latin typeface="Aptos Light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/request-info</a:t>
            </a:r>
            <a:endParaRPr lang="en-US" sz="3200" b="1" kern="100">
              <a:solidFill>
                <a:schemeClr val="tx2"/>
              </a:solidFill>
              <a:effectLst/>
              <a:latin typeface="Aptos Light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0BBF4AD-5A67-B43C-A978-9A180A1D02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85090" y="1645920"/>
            <a:ext cx="3821817" cy="3892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37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E5360234-A6FA-4FE7-3C0B-C21B407E3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175" y="548833"/>
            <a:ext cx="8825846" cy="568960"/>
          </a:xfrm>
        </p:spPr>
        <p:txBody>
          <a:bodyPr/>
          <a:lstStyle/>
          <a:p>
            <a:r>
              <a:rPr lang="en-US">
                <a:latin typeface="+mj-lt"/>
                <a:cs typeface="Open Sans Light"/>
              </a:rPr>
              <a:t>How Students Get Jobs</a:t>
            </a:r>
          </a:p>
        </p:txBody>
      </p:sp>
      <p:pic>
        <p:nvPicPr>
          <p:cNvPr id="12" name="Content Placeholder 23">
            <a:extLst>
              <a:ext uri="{FF2B5EF4-FFF2-40B4-BE49-F238E27FC236}">
                <a16:creationId xmlns:a16="http://schemas.microsoft.com/office/drawing/2014/main" id="{1F256DD5-6568-B3D0-1D02-411E0802F654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3"/>
          <a:stretch/>
        </p:blipFill>
        <p:spPr>
          <a:xfrm>
            <a:off x="1233445" y="3184776"/>
            <a:ext cx="2406756" cy="2406756"/>
          </a:xfrm>
        </p:spPr>
      </p:pic>
      <p:pic>
        <p:nvPicPr>
          <p:cNvPr id="13" name="Content Placeholder 15">
            <a:extLst>
              <a:ext uri="{FF2B5EF4-FFF2-40B4-BE49-F238E27FC236}">
                <a16:creationId xmlns:a16="http://schemas.microsoft.com/office/drawing/2014/main" id="{01A3FC43-DFC9-F444-9663-844F9993DB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74443" y="3184776"/>
            <a:ext cx="2048348" cy="2048348"/>
          </a:xfrm>
          <a:prstGeom prst="rect">
            <a:avLst/>
          </a:prstGeom>
        </p:spPr>
      </p:pic>
      <p:pic>
        <p:nvPicPr>
          <p:cNvPr id="14" name="Content Placeholder 19">
            <a:extLst>
              <a:ext uri="{FF2B5EF4-FFF2-40B4-BE49-F238E27FC236}">
                <a16:creationId xmlns:a16="http://schemas.microsoft.com/office/drawing/2014/main" id="{6074E156-2D2C-C853-A71B-0706B2FAC75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b="17719"/>
          <a:stretch/>
        </p:blipFill>
        <p:spPr>
          <a:xfrm>
            <a:off x="4657303" y="2931189"/>
            <a:ext cx="2922735" cy="24048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E770EFB-6961-C091-C1B2-C551AA033ED2}"/>
              </a:ext>
            </a:extLst>
          </p:cNvPr>
          <p:cNvSpPr txBox="1"/>
          <p:nvPr/>
        </p:nvSpPr>
        <p:spPr>
          <a:xfrm>
            <a:off x="516833" y="5591532"/>
            <a:ext cx="3908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u="none" strike="noStrike" kern="1200" cap="none" spc="0" normalizeH="0" baseline="0" noProof="0">
                <a:ln>
                  <a:noFill/>
                </a:ln>
                <a:solidFill>
                  <a:srgbClr val="009BB6"/>
                </a:solidFill>
                <a:effectLst/>
                <a:uLnTx/>
                <a:uFillTx/>
                <a:latin typeface="+mj-lt"/>
                <a:ea typeface="Open Sans ExtraBold" panose="020B0606030504020204" pitchFamily="34" charset="0"/>
                <a:cs typeface="Open Sans ExtraBold" panose="020B0606030504020204" pitchFamily="34" charset="0"/>
              </a:rPr>
              <a:t>LOCAL EMPLOYMENT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A081FD-9098-3A38-3995-211EBEBA672C}"/>
              </a:ext>
            </a:extLst>
          </p:cNvPr>
          <p:cNvSpPr txBox="1"/>
          <p:nvPr/>
        </p:nvSpPr>
        <p:spPr>
          <a:xfrm>
            <a:off x="7740174" y="5591532"/>
            <a:ext cx="3908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u="none" strike="noStrike" kern="1200" cap="none" spc="0" normalizeH="0" baseline="0" noProof="0">
                <a:ln>
                  <a:noFill/>
                </a:ln>
                <a:solidFill>
                  <a:srgbClr val="009BB6"/>
                </a:solidFill>
                <a:effectLst/>
                <a:uLnTx/>
                <a:uFillTx/>
                <a:latin typeface="+mj-lt"/>
                <a:ea typeface="Open Sans ExtraBold" panose="020B0606030504020204" pitchFamily="34" charset="0"/>
                <a:cs typeface="Open Sans ExtraBold" panose="020B0606030504020204" pitchFamily="34" charset="0"/>
              </a:rPr>
              <a:t>ENTREPRENEURSHIP</a:t>
            </a:r>
            <a:endParaRPr kumimoji="0" lang="en-US" sz="2800" b="1" u="none" strike="noStrike" kern="1200" cap="none" spc="0" normalizeH="0" baseline="0" noProof="0">
              <a:ln>
                <a:noFill/>
              </a:ln>
              <a:solidFill>
                <a:srgbClr val="009BB6"/>
              </a:solidFill>
              <a:effectLst/>
              <a:uLnTx/>
              <a:uFillTx/>
              <a:latin typeface="+mj-lt"/>
              <a:ea typeface="Open Sans ExtraBold" panose="020B0606030504020204" pitchFamily="34" charset="0"/>
              <a:cs typeface="Open Sans ExtraBold" panose="020B06060305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1D078D-E770-9DDC-AAA4-4C5521326957}"/>
              </a:ext>
            </a:extLst>
          </p:cNvPr>
          <p:cNvSpPr txBox="1"/>
          <p:nvPr/>
        </p:nvSpPr>
        <p:spPr>
          <a:xfrm>
            <a:off x="4164427" y="5591532"/>
            <a:ext cx="3908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u="none" strike="noStrike" kern="1200" cap="none" spc="0" normalizeH="0" baseline="0" noProof="0">
                <a:ln>
                  <a:noFill/>
                </a:ln>
                <a:solidFill>
                  <a:srgbClr val="009BB6"/>
                </a:solidFill>
                <a:effectLst/>
                <a:uLnTx/>
                <a:uFillTx/>
                <a:latin typeface="+mj-lt"/>
                <a:ea typeface="Open Sans ExtraBold" panose="020B0606030504020204" pitchFamily="34" charset="0"/>
                <a:cs typeface="Open Sans ExtraBold" panose="020B0606030504020204" pitchFamily="34" charset="0"/>
              </a:rPr>
              <a:t>REMOTE JOBS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5A1A52F-1FA5-3E16-E654-30B070C7495D}"/>
              </a:ext>
            </a:extLst>
          </p:cNvPr>
          <p:cNvSpPr/>
          <p:nvPr/>
        </p:nvSpPr>
        <p:spPr>
          <a:xfrm>
            <a:off x="609600" y="1822469"/>
            <a:ext cx="8969829" cy="88588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Open Sans Light"/>
                <a:cs typeface="Open Sans Light"/>
              </a:rPr>
              <a:t>Our certificates and degrees help you quickly gain marketable skills so you can get a better job </a:t>
            </a:r>
            <a:r>
              <a:rPr kumimoji="0" lang="en-US" sz="2400" u="none" strike="noStrike" kern="1200" cap="none" spc="0" normalizeH="0" baseline="0" noProof="0">
                <a:ln>
                  <a:noFill/>
                </a:ln>
                <a:solidFill>
                  <a:srgbClr val="009BB6"/>
                </a:solidFill>
                <a:effectLst/>
                <a:uLnTx/>
                <a:uFillTx/>
                <a:latin typeface="+mj-lt"/>
                <a:ea typeface="Open Sans Light"/>
                <a:cs typeface="Open Sans Light"/>
              </a:rPr>
              <a:t>before</a:t>
            </a:r>
            <a:r>
              <a:rPr kumimoji="0" lang="en-US" sz="24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 panose="020B0004020202020204" pitchFamily="34" charset="0"/>
                <a:ea typeface="Open Sans Light"/>
                <a:cs typeface="Open Sans Light"/>
              </a:rPr>
              <a:t> graduating.</a:t>
            </a:r>
          </a:p>
        </p:txBody>
      </p:sp>
    </p:spTree>
    <p:extLst>
      <p:ext uri="{BB962C8B-B14F-4D97-AF65-F5344CB8AC3E}">
        <p14:creationId xmlns:p14="http://schemas.microsoft.com/office/powerpoint/2010/main" val="377645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0D6FEDCD-C465-C5DC-22E1-2AB461E74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008" y="527709"/>
            <a:ext cx="7016154" cy="568960"/>
          </a:xfrm>
        </p:spPr>
        <p:txBody>
          <a:bodyPr/>
          <a:lstStyle/>
          <a:p>
            <a:r>
              <a:rPr lang="en-US">
                <a:latin typeface="+mj-lt"/>
              </a:rPr>
              <a:t>Examples of Remote Jobs</a:t>
            </a:r>
          </a:p>
        </p:txBody>
      </p:sp>
      <p:pic>
        <p:nvPicPr>
          <p:cNvPr id="6" name="Picture Placeholder 6" descr="A person using a computer&#10;&#10;Description automatically generated with low confidence">
            <a:extLst>
              <a:ext uri="{FF2B5EF4-FFF2-40B4-BE49-F238E27FC236}">
                <a16:creationId xmlns:a16="http://schemas.microsoft.com/office/drawing/2014/main" id="{001739D4-FB29-0AEE-919F-E2AB26B15E0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l="6773" r="6773"/>
          <a:stretch/>
        </p:blipFill>
        <p:spPr/>
      </p:pic>
      <p:graphicFrame>
        <p:nvGraphicFramePr>
          <p:cNvPr id="2" name="Table 5">
            <a:extLst>
              <a:ext uri="{FF2B5EF4-FFF2-40B4-BE49-F238E27FC236}">
                <a16:creationId xmlns:a16="http://schemas.microsoft.com/office/drawing/2014/main" id="{8C4ABDC8-6140-2438-CAAA-6183725683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553580"/>
              </p:ext>
            </p:extLst>
          </p:nvPr>
        </p:nvGraphicFramePr>
        <p:xfrm>
          <a:off x="826584" y="2120347"/>
          <a:ext cx="6896100" cy="3200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515936">
                  <a:extLst>
                    <a:ext uri="{9D8B030D-6E8A-4147-A177-3AD203B41FA5}">
                      <a16:colId xmlns:a16="http://schemas.microsoft.com/office/drawing/2014/main" val="538380454"/>
                    </a:ext>
                  </a:extLst>
                </a:gridCol>
                <a:gridCol w="3380164">
                  <a:extLst>
                    <a:ext uri="{9D8B030D-6E8A-4147-A177-3AD203B41FA5}">
                      <a16:colId xmlns:a16="http://schemas.microsoft.com/office/drawing/2014/main" val="176842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400" b="0" i="0">
                          <a:latin typeface="Aptos Light" panose="020B0004020202020204" pitchFamily="34" charset="0"/>
                        </a:rPr>
                        <a:t>Accounting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8595B"/>
                          </a:solidFill>
                          <a:effectLst/>
                          <a:uLnTx/>
                          <a:uFillTx/>
                          <a:latin typeface="Aptos Light" panose="020B0004020202020204" pitchFamily="34" charset="0"/>
                          <a:ea typeface="Calibri"/>
                          <a:cs typeface="Calibri"/>
                        </a:rPr>
                        <a:t>Human resources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036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400" b="0" i="0">
                          <a:latin typeface="Aptos Light" panose="020B0004020202020204" pitchFamily="34" charset="0"/>
                        </a:rPr>
                        <a:t>Computer programming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8595B"/>
                          </a:solidFill>
                          <a:effectLst/>
                          <a:uLnTx/>
                          <a:uFillTx/>
                          <a:latin typeface="Aptos Light" panose="020B0004020202020204" pitchFamily="34" charset="0"/>
                          <a:ea typeface="+mn-ea"/>
                          <a:cs typeface="+mn-cs"/>
                        </a:rPr>
                        <a:t>Market research</a:t>
                      </a:r>
                      <a:endParaRPr kumimoji="0" lang="en-US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58595B"/>
                        </a:solidFill>
                        <a:effectLst/>
                        <a:uLnTx/>
                        <a:uFillTx/>
                        <a:latin typeface="Aptos Light" panose="020B0004020202020204" pitchFamily="34" charset="0"/>
                        <a:ea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0220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8595B"/>
                          </a:solidFill>
                          <a:effectLst/>
                          <a:uLnTx/>
                          <a:uFillTx/>
                          <a:latin typeface="Aptos Light" panose="020B0004020202020204" pitchFamily="34" charset="0"/>
                          <a:ea typeface="+mn-ea"/>
                          <a:cs typeface="+mn-cs"/>
                        </a:rPr>
                        <a:t>Customer care</a:t>
                      </a:r>
                      <a:endParaRPr kumimoji="0" lang="en-US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58595B"/>
                        </a:solidFill>
                        <a:effectLst/>
                        <a:uLnTx/>
                        <a:uFillTx/>
                        <a:latin typeface="Aptos Light" panose="020B0004020202020204" pitchFamily="34" charset="0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8595B"/>
                          </a:solidFill>
                          <a:effectLst/>
                          <a:uLnTx/>
                          <a:uFillTx/>
                          <a:latin typeface="Aptos Light" panose="020B0004020202020204" pitchFamily="34" charset="0"/>
                          <a:ea typeface="+mn-ea"/>
                          <a:cs typeface="+mn-cs"/>
                        </a:rPr>
                        <a:t>Quality control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7101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8595B"/>
                          </a:solidFill>
                          <a:effectLst/>
                          <a:uLnTx/>
                          <a:uFillTx/>
                          <a:latin typeface="Aptos Light" panose="020B0004020202020204" pitchFamily="34" charset="0"/>
                          <a:ea typeface="+mn-ea"/>
                          <a:cs typeface="+mn-cs"/>
                        </a:rPr>
                        <a:t>Customer sales</a:t>
                      </a:r>
                      <a:endParaRPr kumimoji="0" lang="en-US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58595B"/>
                        </a:solidFill>
                        <a:effectLst/>
                        <a:uLnTx/>
                        <a:uFillTx/>
                        <a:latin typeface="Aptos Light" panose="020B0004020202020204" pitchFamily="34" charset="0"/>
                        <a:ea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8595B"/>
                          </a:solidFill>
                          <a:effectLst/>
                          <a:uLnTx/>
                          <a:uFillTx/>
                          <a:latin typeface="Aptos Light" panose="020B0004020202020204" pitchFamily="34" charset="0"/>
                          <a:ea typeface="+mn-ea"/>
                          <a:cs typeface="+mn-cs"/>
                        </a:rPr>
                        <a:t>Reception and routing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6856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8595B"/>
                          </a:solidFill>
                          <a:effectLst/>
                          <a:uLnTx/>
                          <a:uFillTx/>
                          <a:latin typeface="Aptos Light" panose="020B0004020202020204" pitchFamily="34" charset="0"/>
                          <a:ea typeface="+mn-ea"/>
                          <a:cs typeface="+mn-cs"/>
                        </a:rPr>
                        <a:t>Data entry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8595B"/>
                          </a:solidFill>
                          <a:effectLst/>
                          <a:uLnTx/>
                          <a:uFillTx/>
                          <a:latin typeface="Aptos Light" panose="020B0004020202020204" pitchFamily="34" charset="0"/>
                          <a:ea typeface="+mn-ea"/>
                          <a:cs typeface="+mn-cs"/>
                        </a:rPr>
                        <a:t>Social media marketing</a:t>
                      </a:r>
                      <a:endParaRPr kumimoji="0" lang="en-US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58595B"/>
                        </a:solidFill>
                        <a:effectLst/>
                        <a:uLnTx/>
                        <a:uFillTx/>
                        <a:latin typeface="Aptos Light" panose="020B0004020202020204" pitchFamily="34" charset="0"/>
                        <a:ea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5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400" b="0" i="0">
                          <a:latin typeface="Aptos Light" panose="020B0004020202020204" pitchFamily="34" charset="0"/>
                        </a:rPr>
                        <a:t>Financial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8595B"/>
                          </a:solidFill>
                          <a:effectLst/>
                          <a:uLnTx/>
                          <a:uFillTx/>
                          <a:latin typeface="Aptos Light" panose="020B0004020202020204" pitchFamily="34" charset="0"/>
                          <a:ea typeface="+mn-ea"/>
                          <a:cs typeface="+mn-cs"/>
                        </a:rPr>
                        <a:t>Technical support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8548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400" b="0" i="0">
                          <a:latin typeface="Aptos Light" panose="020B0004020202020204" pitchFamily="34" charset="0"/>
                        </a:rPr>
                        <a:t>Graphic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8595B"/>
                          </a:solidFill>
                          <a:effectLst/>
                          <a:uLnTx/>
                          <a:uFillTx/>
                          <a:latin typeface="Aptos Light" panose="020B0004020202020204" pitchFamily="34" charset="0"/>
                          <a:ea typeface="+mn-ea"/>
                          <a:cs typeface="+mn-cs"/>
                        </a:rPr>
                        <a:t>Web development</a:t>
                      </a:r>
                      <a:endParaRPr kumimoji="0" lang="en-US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58595B"/>
                        </a:solidFill>
                        <a:effectLst/>
                        <a:uLnTx/>
                        <a:uFillTx/>
                        <a:latin typeface="Aptos Light" panose="020B0004020202020204" pitchFamily="34" charset="0"/>
                        <a:ea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7421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454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850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D3134598-127A-018E-FB9B-E871DCF235F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12050" b="42950"/>
          <a:stretch/>
        </p:blipFill>
        <p:spPr>
          <a:xfrm>
            <a:off x="0" y="0"/>
            <a:ext cx="12192000" cy="3657600"/>
          </a:xfr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8C28C01-F207-0F4B-A166-BA2D9060A97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98512" y="2857315"/>
            <a:ext cx="10594975" cy="4648200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sz="3200" b="1">
                <a:solidFill>
                  <a:schemeClr val="tx2"/>
                </a:solidFill>
                <a:latin typeface="Aptos" panose="020B0004020202020204" pitchFamily="34" charset="0"/>
                <a:ea typeface="Open Sans ExtraBold"/>
                <a:cs typeface="Open Sans ExtraBold"/>
              </a:rPr>
              <a:t>The mission of BYU-Pathway Worldwide is to develop disciples of Jesus Christ who are leaders in their homes, the Church, and their communities.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F2E8E7-E2B9-A398-6E30-2459A4DBB0D7}"/>
              </a:ext>
            </a:extLst>
          </p:cNvPr>
          <p:cNvSpPr/>
          <p:nvPr/>
        </p:nvSpPr>
        <p:spPr>
          <a:xfrm>
            <a:off x="0" y="3564835"/>
            <a:ext cx="12192000" cy="1987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994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D3134598-127A-018E-FB9B-E871DCF235F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4" b="46116"/>
          <a:stretch/>
        </p:blipFill>
        <p:spPr>
          <a:xfrm>
            <a:off x="0" y="0"/>
            <a:ext cx="12192000" cy="3657600"/>
          </a:xfr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8C28C01-F207-0F4B-A166-BA2D9060A97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98512" y="2857315"/>
            <a:ext cx="10594975" cy="4648200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sz="3200" b="1">
                <a:solidFill>
                  <a:schemeClr val="tx2"/>
                </a:solidFill>
                <a:latin typeface="Aptos" panose="020B0004020202020204" pitchFamily="34" charset="0"/>
                <a:ea typeface="Open Sans ExtraBold"/>
                <a:cs typeface="Open Sans ExtraBold"/>
              </a:rPr>
              <a:t>The mission of BYU-Pathway Worldwide is to develop disciples of Jesus Christ who are leaders in their homes, the Church, and their communities.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F2E8E7-E2B9-A398-6E30-2459A4DBB0D7}"/>
              </a:ext>
            </a:extLst>
          </p:cNvPr>
          <p:cNvSpPr/>
          <p:nvPr/>
        </p:nvSpPr>
        <p:spPr>
          <a:xfrm>
            <a:off x="0" y="3564835"/>
            <a:ext cx="12192000" cy="1987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684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D3134598-127A-018E-FB9B-E871DCF235F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00" b="27500"/>
          <a:stretch/>
        </p:blipFill>
        <p:spPr>
          <a:xfrm>
            <a:off x="0" y="0"/>
            <a:ext cx="12192000" cy="3657600"/>
          </a:xfr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8C28C01-F207-0F4B-A166-BA2D9060A97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98512" y="2857315"/>
            <a:ext cx="10594975" cy="4648200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sz="3200" b="1">
                <a:solidFill>
                  <a:schemeClr val="tx2"/>
                </a:solidFill>
                <a:latin typeface="Aptos" panose="020B0004020202020204" pitchFamily="34" charset="0"/>
                <a:ea typeface="Open Sans ExtraBold"/>
                <a:cs typeface="Open Sans ExtraBold"/>
              </a:rPr>
              <a:t>The mission of BYU-Pathway Worldwide is to develop disciples of Jesus Christ who are leaders in their homes, the Church, and their communities.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F2E8E7-E2B9-A398-6E30-2459A4DBB0D7}"/>
              </a:ext>
            </a:extLst>
          </p:cNvPr>
          <p:cNvSpPr/>
          <p:nvPr/>
        </p:nvSpPr>
        <p:spPr>
          <a:xfrm>
            <a:off x="0" y="3564835"/>
            <a:ext cx="12192000" cy="1987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626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D3134598-127A-018E-FB9B-E871DCF235F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04" b="33366"/>
          <a:stretch/>
        </p:blipFill>
        <p:spPr>
          <a:xfrm>
            <a:off x="0" y="0"/>
            <a:ext cx="12192000" cy="3657600"/>
          </a:xfr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8C28C01-F207-0F4B-A166-BA2D9060A97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98512" y="2857315"/>
            <a:ext cx="10594975" cy="4648200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sz="3200" b="1">
                <a:solidFill>
                  <a:schemeClr val="tx2"/>
                </a:solidFill>
                <a:latin typeface="Aptos" panose="020B0004020202020204" pitchFamily="34" charset="0"/>
                <a:ea typeface="Open Sans ExtraBold"/>
                <a:cs typeface="Open Sans ExtraBold"/>
              </a:rPr>
              <a:t>The mission of BYU-Pathway Worldwide is to develop disciples of Jesus Christ who are leaders in their homes, the Church, and their communities.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F2E8E7-E2B9-A398-6E30-2459A4DBB0D7}"/>
              </a:ext>
            </a:extLst>
          </p:cNvPr>
          <p:cNvSpPr/>
          <p:nvPr/>
        </p:nvSpPr>
        <p:spPr>
          <a:xfrm>
            <a:off x="0" y="3564835"/>
            <a:ext cx="12192000" cy="1987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95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D3134598-127A-018E-FB9B-E871DCF235F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12050" b="42950"/>
          <a:stretch/>
        </p:blipFill>
        <p:spPr>
          <a:xfrm>
            <a:off x="0" y="0"/>
            <a:ext cx="12192000" cy="3657600"/>
          </a:xfr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8C28C01-F207-0F4B-A166-BA2D9060A97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98512" y="2857315"/>
            <a:ext cx="10594975" cy="4648200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sz="3200" b="1">
                <a:solidFill>
                  <a:schemeClr val="tx2"/>
                </a:solidFill>
                <a:latin typeface="Aptos"/>
                <a:ea typeface="Open Sans ExtraBold"/>
                <a:cs typeface="Open Sans ExtraBold"/>
              </a:rPr>
              <a:t>The mission of BYU-Pathway Worldwide is to develop disciples of Jesus Christ who are leaders in their homes, the Church, and their communities.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F2E8E7-E2B9-A398-6E30-2459A4DBB0D7}"/>
              </a:ext>
            </a:extLst>
          </p:cNvPr>
          <p:cNvSpPr/>
          <p:nvPr/>
        </p:nvSpPr>
        <p:spPr>
          <a:xfrm>
            <a:off x="0" y="3564835"/>
            <a:ext cx="12192000" cy="1987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748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D3134598-127A-018E-FB9B-E871DCF235F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93" b="44107"/>
          <a:stretch/>
        </p:blipFill>
        <p:spPr>
          <a:xfrm>
            <a:off x="0" y="0"/>
            <a:ext cx="12192000" cy="3657600"/>
          </a:xfr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8C28C01-F207-0F4B-A166-BA2D9060A97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98512" y="2857315"/>
            <a:ext cx="10594975" cy="4648200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sz="3200" b="1">
                <a:solidFill>
                  <a:schemeClr val="tx2"/>
                </a:solidFill>
                <a:latin typeface="Aptos" panose="020B0004020202020204" pitchFamily="34" charset="0"/>
                <a:ea typeface="Open Sans ExtraBold"/>
                <a:cs typeface="Open Sans ExtraBold"/>
              </a:rPr>
              <a:t>The mission of BYU-Pathway Worldwide is to develop disciples of Jesus Christ who are leaders in their homes, the Church, and their communities.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F2E8E7-E2B9-A398-6E30-2459A4DBB0D7}"/>
              </a:ext>
            </a:extLst>
          </p:cNvPr>
          <p:cNvSpPr/>
          <p:nvPr/>
        </p:nvSpPr>
        <p:spPr>
          <a:xfrm>
            <a:off x="0" y="3564835"/>
            <a:ext cx="12192000" cy="1987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13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D3134598-127A-018E-FB9B-E871DCF235F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03" b="37709"/>
          <a:stretch/>
        </p:blipFill>
        <p:spPr>
          <a:xfrm>
            <a:off x="0" y="0"/>
            <a:ext cx="12192000" cy="3657600"/>
          </a:xfr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8C28C01-F207-0F4B-A166-BA2D9060A97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98512" y="2857315"/>
            <a:ext cx="10594975" cy="4648200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sz="3200" b="1">
                <a:solidFill>
                  <a:schemeClr val="tx2"/>
                </a:solidFill>
                <a:latin typeface="Aptos" panose="020B0004020202020204" pitchFamily="34" charset="0"/>
                <a:ea typeface="Open Sans ExtraBold"/>
                <a:cs typeface="Open Sans ExtraBold"/>
              </a:rPr>
              <a:t>The mission of BYU-Pathway Worldwide is to develop disciples of Jesus Christ who are leaders in their homes, the Church, and their communities.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F2E8E7-E2B9-A398-6E30-2459A4DBB0D7}"/>
              </a:ext>
            </a:extLst>
          </p:cNvPr>
          <p:cNvSpPr/>
          <p:nvPr/>
        </p:nvSpPr>
        <p:spPr>
          <a:xfrm>
            <a:off x="0" y="3564835"/>
            <a:ext cx="12192000" cy="1987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442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D3134598-127A-018E-FB9B-E871DCF235F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02" r="23797" b="50992"/>
          <a:stretch/>
        </p:blipFill>
        <p:spPr>
          <a:xfrm>
            <a:off x="0" y="0"/>
            <a:ext cx="12192000" cy="3657600"/>
          </a:xfr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8C28C01-F207-0F4B-A166-BA2D9060A97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98512" y="2857315"/>
            <a:ext cx="10594975" cy="4648200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sz="3200" b="1">
                <a:solidFill>
                  <a:schemeClr val="tx2"/>
                </a:solidFill>
                <a:latin typeface="Aptos" panose="020B0004020202020204" pitchFamily="34" charset="0"/>
                <a:ea typeface="Open Sans ExtraBold"/>
                <a:cs typeface="Open Sans ExtraBold"/>
              </a:rPr>
              <a:t>The mission of BYU-Pathway Worldwide is to develop disciples of Jesus Christ who are leaders in their homes, the Church, and their communities.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F2E8E7-E2B9-A398-6E30-2459A4DBB0D7}"/>
              </a:ext>
            </a:extLst>
          </p:cNvPr>
          <p:cNvSpPr/>
          <p:nvPr/>
        </p:nvSpPr>
        <p:spPr>
          <a:xfrm>
            <a:off x="0" y="3564835"/>
            <a:ext cx="12192000" cy="1987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059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4B01868-57A5-C745-F2F2-0DBB0C50CE9A}"/>
              </a:ext>
            </a:extLst>
          </p:cNvPr>
          <p:cNvSpPr/>
          <p:nvPr/>
        </p:nvSpPr>
        <p:spPr>
          <a:xfrm>
            <a:off x="4831060" y="5396189"/>
            <a:ext cx="2950867" cy="301751"/>
          </a:xfrm>
          <a:prstGeom prst="rect">
            <a:avLst/>
          </a:prstGeom>
          <a:solidFill>
            <a:srgbClr val="DD49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FAC9925-09A1-6250-C8C5-18C5C6B9B902}"/>
              </a:ext>
            </a:extLst>
          </p:cNvPr>
          <p:cNvSpPr/>
          <p:nvPr/>
        </p:nvSpPr>
        <p:spPr>
          <a:xfrm>
            <a:off x="7931461" y="5385129"/>
            <a:ext cx="2828608" cy="301751"/>
          </a:xfrm>
          <a:prstGeom prst="rect">
            <a:avLst/>
          </a:prstGeom>
          <a:solidFill>
            <a:srgbClr val="009B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  <p:pic>
        <p:nvPicPr>
          <p:cNvPr id="17" name="Picture Placeholder 16" descr="A person in a graduation cap and gown&#10;&#10;Description automatically generated">
            <a:extLst>
              <a:ext uri="{FF2B5EF4-FFF2-40B4-BE49-F238E27FC236}">
                <a16:creationId xmlns:a16="http://schemas.microsoft.com/office/drawing/2014/main" id="{AD03096A-9A5F-215A-DFA5-A0026532DEB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8648" b="8648"/>
          <a:stretch/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BD9736-2C7A-A440-AFDC-DEB8853C94A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831060" y="439882"/>
            <a:ext cx="5360987" cy="1020763"/>
          </a:xfrm>
        </p:spPr>
        <p:txBody>
          <a:bodyPr/>
          <a:lstStyle/>
          <a:p>
            <a:r>
              <a:rPr lang="en-US"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Who BYU-Pathway serves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21952EB-140A-A972-967F-94C4FD8B5CD6}"/>
              </a:ext>
            </a:extLst>
          </p:cNvPr>
          <p:cNvGrpSpPr/>
          <p:nvPr/>
        </p:nvGrpSpPr>
        <p:grpSpPr>
          <a:xfrm>
            <a:off x="4702411" y="2812851"/>
            <a:ext cx="3023948" cy="830997"/>
            <a:chOff x="369314" y="2737786"/>
            <a:chExt cx="3023948" cy="830997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93DC20B-CC2B-D738-FF29-353D9E8FB65E}"/>
                </a:ext>
              </a:extLst>
            </p:cNvPr>
            <p:cNvSpPr txBox="1"/>
            <p:nvPr/>
          </p:nvSpPr>
          <p:spPr>
            <a:xfrm>
              <a:off x="369314" y="2737786"/>
              <a:ext cx="1635231" cy="83099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1" u="none" strike="noStrike" kern="1200" cap="none" spc="0" normalizeH="0" baseline="0" noProof="0">
                  <a:ln>
                    <a:noFill/>
                  </a:ln>
                  <a:solidFill>
                    <a:srgbClr val="DD4926"/>
                  </a:solidFill>
                  <a:effectLst/>
                  <a:uLnTx/>
                  <a:uFillTx/>
                  <a:latin typeface="+mj-lt"/>
                  <a:ea typeface="Open Sans ExtraBold"/>
                  <a:cs typeface="Open Sans ExtraBold"/>
                </a:rPr>
                <a:t>180</a:t>
              </a:r>
              <a:r>
                <a:rPr kumimoji="0" lang="en-US" sz="4800" b="1" u="none" strike="noStrike" kern="1200" cap="none" spc="0" normalizeH="0" baseline="30000" noProof="0">
                  <a:ln>
                    <a:noFill/>
                  </a:ln>
                  <a:solidFill>
                    <a:srgbClr val="DD4926"/>
                  </a:solidFill>
                  <a:effectLst/>
                  <a:uLnTx/>
                  <a:uFillTx/>
                  <a:latin typeface="+mj-lt"/>
                  <a:ea typeface="Open Sans ExtraBold"/>
                  <a:cs typeface="Open Sans ExtraBold"/>
                </a:rPr>
                <a:t>+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9D328BE-8EF6-7260-1A27-627E4BCEE658}"/>
                </a:ext>
              </a:extLst>
            </p:cNvPr>
            <p:cNvSpPr txBox="1"/>
            <p:nvPr/>
          </p:nvSpPr>
          <p:spPr>
            <a:xfrm>
              <a:off x="1452184" y="3121352"/>
              <a:ext cx="1941078" cy="400110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u="none" strike="noStrike" kern="1200" cap="none" spc="0" normalizeH="0" baseline="0" noProof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+mj-lt"/>
                  <a:ea typeface="Open Sans ExtraBold"/>
                  <a:cs typeface="Open Sans ExtraBold"/>
                </a:rPr>
                <a:t>Countries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8BC41DD-B527-4389-0CEE-FA37BD240992}"/>
              </a:ext>
            </a:extLst>
          </p:cNvPr>
          <p:cNvGrpSpPr/>
          <p:nvPr/>
        </p:nvGrpSpPr>
        <p:grpSpPr>
          <a:xfrm>
            <a:off x="4708107" y="1676840"/>
            <a:ext cx="5680492" cy="1136629"/>
            <a:chOff x="536312" y="1418033"/>
            <a:chExt cx="5680492" cy="113662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6BC0557-EC65-5DEF-5367-F74AC059013C}"/>
                </a:ext>
              </a:extLst>
            </p:cNvPr>
            <p:cNvSpPr txBox="1"/>
            <p:nvPr/>
          </p:nvSpPr>
          <p:spPr>
            <a:xfrm>
              <a:off x="1624780" y="1538999"/>
              <a:ext cx="282034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u="none" strike="noStrike" kern="1200" cap="none" spc="0" normalizeH="0" baseline="0" noProof="0">
                  <a:ln>
                    <a:noFill/>
                  </a:ln>
                  <a:solidFill>
                    <a:srgbClr val="009BB6"/>
                  </a:solidFill>
                  <a:effectLst/>
                  <a:uLnTx/>
                  <a:uFillTx/>
                  <a:latin typeface="+mj-lt"/>
                  <a:ea typeface="Open Sans ExtraBold" pitchFamily="2" charset="0"/>
                  <a:cs typeface="Open Sans ExtraBold" pitchFamily="2" charset="0"/>
                </a:rPr>
                <a:t>74,839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CCCB56B-B4A6-A651-1870-872B7B9F5F70}"/>
                </a:ext>
              </a:extLst>
            </p:cNvPr>
            <p:cNvSpPr txBox="1"/>
            <p:nvPr/>
          </p:nvSpPr>
          <p:spPr>
            <a:xfrm>
              <a:off x="4288029" y="1643385"/>
              <a:ext cx="1928775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u="none" strike="noStrike" kern="1200" cap="none" spc="0" normalizeH="0" baseline="0" noProof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+mj-lt"/>
                  <a:ea typeface="Calibri" panose="020F0502020204030204" pitchFamily="34" charset="0"/>
                  <a:cs typeface="Calibri" panose="020F0502020204030204" pitchFamily="34" charset="0"/>
                </a:rPr>
                <a:t>STUDENTS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u="none" strike="noStrike" kern="1200" cap="none" spc="0" normalizeH="0" baseline="0" noProof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+mj-lt"/>
                  <a:ea typeface="Calibri" panose="020F0502020204030204" pitchFamily="34" charset="0"/>
                  <a:cs typeface="Calibri" panose="020F0502020204030204" pitchFamily="34" charset="0"/>
                </a:rPr>
                <a:t>SERVED</a:t>
              </a:r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063AC05-5426-9023-4A2E-5F45F67525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536312" y="1418033"/>
              <a:ext cx="1130062" cy="1130062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F128BE2-1DFA-6EA2-199F-9233630D7C46}"/>
              </a:ext>
            </a:extLst>
          </p:cNvPr>
          <p:cNvGrpSpPr/>
          <p:nvPr/>
        </p:nvGrpSpPr>
        <p:grpSpPr>
          <a:xfrm>
            <a:off x="7931461" y="2893447"/>
            <a:ext cx="2982390" cy="677108"/>
            <a:chOff x="541172" y="3927941"/>
            <a:chExt cx="2982390" cy="67710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311A853-3964-A1BB-BE5A-BFFC745E2F21}"/>
                </a:ext>
              </a:extLst>
            </p:cNvPr>
            <p:cNvSpPr txBox="1"/>
            <p:nvPr/>
          </p:nvSpPr>
          <p:spPr>
            <a:xfrm>
              <a:off x="1226634" y="3927941"/>
              <a:ext cx="2296928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u="none" strike="noStrike" kern="1200" cap="none" spc="0" normalizeH="0" baseline="0" noProof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+mj-lt"/>
                  <a:ea typeface="Open Sans ExtraBold" pitchFamily="2" charset="0"/>
                  <a:cs typeface="Open Sans ExtraBold" pitchFamily="2" charset="0"/>
                </a:rPr>
                <a:t>International</a:t>
              </a:r>
              <a:endParaRPr kumimoji="0" lang="en-US" sz="1800" b="1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+mj-lt"/>
                <a:ea typeface="Open Sans ExtraBold" pitchFamily="2" charset="0"/>
                <a:cs typeface="Open Sans ExtraBold" pitchFamily="2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u="none" strike="noStrike" kern="1200" cap="none" spc="0" normalizeH="0" baseline="0" noProof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+mj-lt"/>
                </a:rPr>
                <a:t>(50,576 students)</a:t>
              </a:r>
            </a:p>
          </p:txBody>
        </p: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D0A5C085-D2BB-7CE0-754A-3304F6D969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541172" y="3948440"/>
              <a:ext cx="605332" cy="605332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039882A-F2FB-A869-9839-54C92364FEB4}"/>
              </a:ext>
            </a:extLst>
          </p:cNvPr>
          <p:cNvGrpSpPr/>
          <p:nvPr/>
        </p:nvGrpSpPr>
        <p:grpSpPr>
          <a:xfrm>
            <a:off x="7899701" y="3708616"/>
            <a:ext cx="3032860" cy="700891"/>
            <a:chOff x="3800162" y="3881304"/>
            <a:chExt cx="3032860" cy="700891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7F2E5D1-1C51-1966-5041-2FF1703ECB69}"/>
                </a:ext>
              </a:extLst>
            </p:cNvPr>
            <p:cNvSpPr txBox="1"/>
            <p:nvPr/>
          </p:nvSpPr>
          <p:spPr>
            <a:xfrm>
              <a:off x="4536094" y="3905087"/>
              <a:ext cx="2296928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u="none" strike="noStrike" kern="1200" cap="none" spc="0" normalizeH="0" baseline="0" noProof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+mj-lt"/>
                  <a:ea typeface="Open Sans ExtraBold" pitchFamily="2" charset="0"/>
                  <a:cs typeface="Open Sans ExtraBold" pitchFamily="2" charset="0"/>
                </a:rPr>
                <a:t>U.S. &amp; Canada</a:t>
              </a:r>
              <a:endParaRPr kumimoji="0" lang="en-US" sz="1800" b="1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+mj-lt"/>
                <a:ea typeface="Open Sans ExtraBold" pitchFamily="2" charset="0"/>
                <a:cs typeface="Open Sans ExtraBold" pitchFamily="2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u="none" strike="noStrike" kern="1200" cap="none" spc="0" normalizeH="0" baseline="0" noProof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+mj-lt"/>
                </a:rPr>
                <a:t>(24,160 students)</a:t>
              </a:r>
            </a:p>
          </p:txBody>
        </p:sp>
        <p:pic>
          <p:nvPicPr>
            <p:cNvPr id="54" name="Picture 53" descr="A yellow object on a black background&#10;&#10;Description automatically generated">
              <a:extLst>
                <a:ext uri="{FF2B5EF4-FFF2-40B4-BE49-F238E27FC236}">
                  <a16:creationId xmlns:a16="http://schemas.microsoft.com/office/drawing/2014/main" id="{08255A24-5763-7FD1-C071-ADE64190930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0162" y="3881304"/>
              <a:ext cx="698240" cy="698240"/>
            </a:xfrm>
            <a:prstGeom prst="rect">
              <a:avLst/>
            </a:prstGeom>
          </p:spPr>
        </p:pic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C5C40935-35AF-88E2-D600-60DDCCA42AA4}"/>
              </a:ext>
            </a:extLst>
          </p:cNvPr>
          <p:cNvSpPr txBox="1"/>
          <p:nvPr/>
        </p:nvSpPr>
        <p:spPr>
          <a:xfrm>
            <a:off x="7156114" y="5386352"/>
            <a:ext cx="709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Open Sans ExtraBold" pitchFamily="2" charset="0"/>
                <a:cs typeface="Open Sans ExtraBold" pitchFamily="2" charset="0"/>
              </a:rPr>
              <a:t>52%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23A6BF-8E39-59F8-5421-D99A98FC68B9}"/>
              </a:ext>
            </a:extLst>
          </p:cNvPr>
          <p:cNvSpPr txBox="1"/>
          <p:nvPr/>
        </p:nvSpPr>
        <p:spPr>
          <a:xfrm>
            <a:off x="7967742" y="5362400"/>
            <a:ext cx="70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Open Sans ExtraBold" pitchFamily="2" charset="0"/>
                <a:cs typeface="Open Sans ExtraBold" pitchFamily="2" charset="0"/>
              </a:rPr>
              <a:t>48%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CD78B52-F4BB-50EB-C5D4-06D58692B22F}"/>
              </a:ext>
            </a:extLst>
          </p:cNvPr>
          <p:cNvSpPr txBox="1"/>
          <p:nvPr/>
        </p:nvSpPr>
        <p:spPr>
          <a:xfrm>
            <a:off x="4746544" y="5697941"/>
            <a:ext cx="1102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Female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59F96A4-2B55-95AB-1602-7F400E473A7F}"/>
              </a:ext>
            </a:extLst>
          </p:cNvPr>
          <p:cNvSpPr txBox="1"/>
          <p:nvPr/>
        </p:nvSpPr>
        <p:spPr>
          <a:xfrm>
            <a:off x="8065596" y="5699561"/>
            <a:ext cx="1102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Male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A16FB5-081E-16D3-94A2-CA85C914C02E}"/>
              </a:ext>
            </a:extLst>
          </p:cNvPr>
          <p:cNvSpPr txBox="1"/>
          <p:nvPr/>
        </p:nvSpPr>
        <p:spPr>
          <a:xfrm>
            <a:off x="4754004" y="4882905"/>
            <a:ext cx="1082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+mj-lt"/>
                <a:ea typeface="Open Sans ExtraBold" panose="020B0606030504020204" pitchFamily="34" charset="0"/>
                <a:cs typeface="Open Sans ExtraBold" panose="020B0606030504020204" pitchFamily="34" charset="0"/>
              </a:rPr>
              <a:t>Gender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62B8405-148A-9E4F-E466-99EC86AA6553}"/>
              </a:ext>
            </a:extLst>
          </p:cNvPr>
          <p:cNvCxnSpPr>
            <a:cxnSpLocks/>
          </p:cNvCxnSpPr>
          <p:nvPr/>
        </p:nvCxnSpPr>
        <p:spPr>
          <a:xfrm>
            <a:off x="4831060" y="4718993"/>
            <a:ext cx="592900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6A8C0AA2-2D63-BA95-EB10-DA2AD5CFDC25}"/>
              </a:ext>
            </a:extLst>
          </p:cNvPr>
          <p:cNvSpPr txBox="1"/>
          <p:nvPr/>
        </p:nvSpPr>
        <p:spPr>
          <a:xfrm>
            <a:off x="8964915" y="6345027"/>
            <a:ext cx="310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0" i="0" u="none" strike="noStrike">
                <a:solidFill>
                  <a:srgbClr val="9A9B9D"/>
                </a:solidFill>
                <a:effectLst/>
              </a:rPr>
              <a:t>2024 annual </a:t>
            </a:r>
            <a:r>
              <a:rPr lang="en-US" sz="1600">
                <a:solidFill>
                  <a:srgbClr val="9A9B9D"/>
                </a:solidFill>
              </a:rPr>
              <a:t>d</a:t>
            </a:r>
            <a:r>
              <a:rPr lang="en-US" sz="1600" b="0" i="0" u="none" strike="noStrike">
                <a:solidFill>
                  <a:srgbClr val="9A9B9D"/>
                </a:solidFill>
                <a:effectLst/>
              </a:rPr>
              <a:t>ata</a:t>
            </a:r>
            <a:endParaRPr lang="en-US" sz="1600">
              <a:solidFill>
                <a:srgbClr val="9A9B9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743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331428-76F9-7934-CE06-5E79DC057B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A41E619-3D48-D789-B6DE-C02EE2473A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463" y="1267232"/>
            <a:ext cx="11630429" cy="61057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5CE1B2-E86B-B943-445C-B316F4D7D0C6}"/>
              </a:ext>
            </a:extLst>
          </p:cNvPr>
          <p:cNvSpPr txBox="1"/>
          <p:nvPr/>
        </p:nvSpPr>
        <p:spPr>
          <a:xfrm>
            <a:off x="826584" y="1263048"/>
            <a:ext cx="2898674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6000" b="1">
                <a:solidFill>
                  <a:srgbClr val="036F86"/>
                </a:solidFill>
                <a:latin typeface="Aptos"/>
              </a:rPr>
              <a:t>74,839</a:t>
            </a:r>
            <a:endParaRPr lang="en-US" sz="6000" b="1">
              <a:solidFill>
                <a:srgbClr val="036F86"/>
              </a:solidFill>
              <a:latin typeface="Aptos" panose="020B00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18C95E-AD76-258E-6875-044EA4EED052}"/>
              </a:ext>
            </a:extLst>
          </p:cNvPr>
          <p:cNvSpPr txBox="1"/>
          <p:nvPr/>
        </p:nvSpPr>
        <p:spPr>
          <a:xfrm>
            <a:off x="5752417" y="1260261"/>
            <a:ext cx="2730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solidFill>
                  <a:srgbClr val="308447"/>
                </a:solidFill>
                <a:latin typeface="Aptos" panose="020B0004020202020204" pitchFamily="34" charset="0"/>
              </a:rPr>
              <a:t>180+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4FC9F2-F309-8E6E-FD7D-13E6684EA3C7}"/>
              </a:ext>
            </a:extLst>
          </p:cNvPr>
          <p:cNvSpPr txBox="1"/>
          <p:nvPr/>
        </p:nvSpPr>
        <p:spPr>
          <a:xfrm>
            <a:off x="826582" y="2053986"/>
            <a:ext cx="310820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>
                <a:solidFill>
                  <a:srgbClr val="58595B"/>
                </a:solidFill>
              </a:rPr>
              <a:t>students served in 2024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8096E8-FF77-A6F8-8721-43AD039D93F2}"/>
              </a:ext>
            </a:extLst>
          </p:cNvPr>
          <p:cNvSpPr txBox="1"/>
          <p:nvPr/>
        </p:nvSpPr>
        <p:spPr>
          <a:xfrm>
            <a:off x="5843776" y="2008892"/>
            <a:ext cx="12360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58595B"/>
                </a:solidFill>
              </a:rPr>
              <a:t>countries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6A48CD-9112-0586-D29A-19E918E7B4A5}"/>
              </a:ext>
            </a:extLst>
          </p:cNvPr>
          <p:cNvSpPr txBox="1"/>
          <p:nvPr/>
        </p:nvSpPr>
        <p:spPr>
          <a:xfrm>
            <a:off x="826582" y="2960126"/>
            <a:ext cx="4187377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>
                <a:solidFill>
                  <a:srgbClr val="58595B"/>
                </a:solidFill>
                <a:latin typeface="Aptos"/>
              </a:rPr>
              <a:t>Worldwide Student Population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463FD5-429F-5D53-EF42-8E834E06B139}"/>
              </a:ext>
            </a:extLst>
          </p:cNvPr>
          <p:cNvSpPr/>
          <p:nvPr/>
        </p:nvSpPr>
        <p:spPr>
          <a:xfrm>
            <a:off x="914266" y="3617921"/>
            <a:ext cx="314021" cy="314021"/>
          </a:xfrm>
          <a:prstGeom prst="rect">
            <a:avLst/>
          </a:prstGeom>
          <a:solidFill>
            <a:srgbClr val="009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60280E3-238C-1528-069B-4EB16A37D476}"/>
              </a:ext>
            </a:extLst>
          </p:cNvPr>
          <p:cNvSpPr/>
          <p:nvPr/>
        </p:nvSpPr>
        <p:spPr>
          <a:xfrm>
            <a:off x="914265" y="4045764"/>
            <a:ext cx="314021" cy="314021"/>
          </a:xfrm>
          <a:prstGeom prst="rect">
            <a:avLst/>
          </a:prstGeom>
          <a:solidFill>
            <a:srgbClr val="FFC3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62AD8E5-8116-C55A-DC49-2F4299743D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001" y="4472849"/>
            <a:ext cx="314021" cy="31478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A1E0B21-815A-27DC-8D19-6BAF3B6C4720}"/>
              </a:ext>
            </a:extLst>
          </p:cNvPr>
          <p:cNvSpPr txBox="1"/>
          <p:nvPr/>
        </p:nvSpPr>
        <p:spPr>
          <a:xfrm>
            <a:off x="1267373" y="3576173"/>
            <a:ext cx="310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58595B"/>
                </a:solidFill>
              </a:rPr>
              <a:t>U.S./Canada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B321803-F15A-FCE8-664F-CE8F0FD8B228}"/>
              </a:ext>
            </a:extLst>
          </p:cNvPr>
          <p:cNvSpPr txBox="1"/>
          <p:nvPr/>
        </p:nvSpPr>
        <p:spPr>
          <a:xfrm>
            <a:off x="1267373" y="4005582"/>
            <a:ext cx="310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58595B"/>
                </a:solidFill>
              </a:rPr>
              <a:t>International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8090A-04D7-20C7-5DED-F8E73182715A}"/>
              </a:ext>
            </a:extLst>
          </p:cNvPr>
          <p:cNvSpPr txBox="1"/>
          <p:nvPr/>
        </p:nvSpPr>
        <p:spPr>
          <a:xfrm>
            <a:off x="1279899" y="4437774"/>
            <a:ext cx="310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58595B"/>
                </a:solidFill>
              </a:rPr>
              <a:t>Africa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65C7CE-85FD-0C29-4090-F944BFE0D520}"/>
              </a:ext>
            </a:extLst>
          </p:cNvPr>
          <p:cNvSpPr txBox="1"/>
          <p:nvPr/>
        </p:nvSpPr>
        <p:spPr>
          <a:xfrm>
            <a:off x="5819198" y="2960126"/>
            <a:ext cx="5046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58595B"/>
                </a:solidFill>
                <a:latin typeface="Aptos" panose="020B0004020202020204" pitchFamily="34" charset="0"/>
              </a:rPr>
              <a:t>Top 5 Highest-enrolling Countries</a:t>
            </a:r>
          </a:p>
        </p:txBody>
      </p:sp>
      <p:pic>
        <p:nvPicPr>
          <p:cNvPr id="24" name="Picture 23" descr="A grey outline of a country&#10;&#10;Description automatically generated">
            <a:extLst>
              <a:ext uri="{FF2B5EF4-FFF2-40B4-BE49-F238E27FC236}">
                <a16:creationId xmlns:a16="http://schemas.microsoft.com/office/drawing/2014/main" id="{803175F2-41B7-F3F0-5DBE-02D90789870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9598" y="3617921"/>
            <a:ext cx="429201" cy="34670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0129291-C980-71F1-A018-3B283CC5ED6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8802" y="4751038"/>
            <a:ext cx="690793" cy="690793"/>
          </a:xfrm>
          <a:prstGeom prst="rect">
            <a:avLst/>
          </a:prstGeom>
        </p:spPr>
      </p:pic>
      <p:pic>
        <p:nvPicPr>
          <p:cNvPr id="38" name="Picture 37" descr="A grey outline of a state&#10;&#10;Description automatically generated">
            <a:extLst>
              <a:ext uri="{FF2B5EF4-FFF2-40B4-BE49-F238E27FC236}">
                <a16:creationId xmlns:a16="http://schemas.microsoft.com/office/drawing/2014/main" id="{F7E4FFEA-271E-C54D-ACAD-F33C2BC1D98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4288" y="4123508"/>
            <a:ext cx="639820" cy="63982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FCD69B14-C694-AFAF-54DC-0A3CA6D5CC21}"/>
              </a:ext>
            </a:extLst>
          </p:cNvPr>
          <p:cNvSpPr txBox="1"/>
          <p:nvPr/>
        </p:nvSpPr>
        <p:spPr>
          <a:xfrm>
            <a:off x="6461792" y="3588699"/>
            <a:ext cx="2272759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>
                <a:solidFill>
                  <a:srgbClr val="58595B"/>
                </a:solidFill>
              </a:rPr>
              <a:t>Nigeria: 11,724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44999B4-727A-4A17-6BDA-850360EB0190}"/>
              </a:ext>
            </a:extLst>
          </p:cNvPr>
          <p:cNvSpPr txBox="1"/>
          <p:nvPr/>
        </p:nvSpPr>
        <p:spPr>
          <a:xfrm>
            <a:off x="6430073" y="4870288"/>
            <a:ext cx="2272759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>
                <a:solidFill>
                  <a:srgbClr val="58595B"/>
                </a:solidFill>
              </a:rPr>
              <a:t>Philippines: 3,852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33548E0-A834-43FF-82D5-B6011B1E5010}"/>
              </a:ext>
            </a:extLst>
          </p:cNvPr>
          <p:cNvSpPr txBox="1"/>
          <p:nvPr/>
        </p:nvSpPr>
        <p:spPr>
          <a:xfrm>
            <a:off x="6448051" y="4255876"/>
            <a:ext cx="2272759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>
                <a:solidFill>
                  <a:srgbClr val="58595B"/>
                </a:solidFill>
              </a:rPr>
              <a:t>Ghana: 4,211</a:t>
            </a:r>
          </a:p>
        </p:txBody>
      </p:sp>
      <p:pic>
        <p:nvPicPr>
          <p:cNvPr id="43" name="Picture 42" descr="A map of the continent&#10;&#10;Description automatically generated">
            <a:extLst>
              <a:ext uri="{FF2B5EF4-FFF2-40B4-BE49-F238E27FC236}">
                <a16:creationId xmlns:a16="http://schemas.microsoft.com/office/drawing/2014/main" id="{662503C5-B424-F7AB-7BCB-3CE4E159312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8350" y="3520143"/>
            <a:ext cx="542257" cy="542257"/>
          </a:xfrm>
          <a:prstGeom prst="rect">
            <a:avLst/>
          </a:prstGeom>
        </p:spPr>
      </p:pic>
      <p:pic>
        <p:nvPicPr>
          <p:cNvPr id="45" name="Picture 44" descr="A map of the country&#10;&#10;Description automatically generated">
            <a:extLst>
              <a:ext uri="{FF2B5EF4-FFF2-40B4-BE49-F238E27FC236}">
                <a16:creationId xmlns:a16="http://schemas.microsoft.com/office/drawing/2014/main" id="{F25A1E18-7DB1-7091-DD00-D90BD00FEB1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4551" y="4187320"/>
            <a:ext cx="542257" cy="542257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F0A0C717-C0F8-1CD6-811C-31B53AA22EAD}"/>
              </a:ext>
            </a:extLst>
          </p:cNvPr>
          <p:cNvSpPr txBox="1"/>
          <p:nvPr/>
        </p:nvSpPr>
        <p:spPr>
          <a:xfrm>
            <a:off x="9277432" y="3588699"/>
            <a:ext cx="2272759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>
                <a:solidFill>
                  <a:srgbClr val="58595B"/>
                </a:solidFill>
              </a:rPr>
              <a:t>Brazil: 2,488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CCA5642-441D-F1A8-A9B4-0DBD9E8BB760}"/>
              </a:ext>
            </a:extLst>
          </p:cNvPr>
          <p:cNvSpPr txBox="1"/>
          <p:nvPr/>
        </p:nvSpPr>
        <p:spPr>
          <a:xfrm>
            <a:off x="9277432" y="4255876"/>
            <a:ext cx="2272759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>
                <a:solidFill>
                  <a:srgbClr val="58595B"/>
                </a:solidFill>
              </a:rPr>
              <a:t>Mexico: 2,090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F0A9E1-EEF0-6156-1459-428F193B531B}"/>
              </a:ext>
            </a:extLst>
          </p:cNvPr>
          <p:cNvSpPr txBox="1"/>
          <p:nvPr/>
        </p:nvSpPr>
        <p:spPr>
          <a:xfrm>
            <a:off x="8964915" y="6345027"/>
            <a:ext cx="310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0" i="0" u="none" strike="noStrike">
                <a:solidFill>
                  <a:srgbClr val="9A9B9D"/>
                </a:solidFill>
                <a:effectLst/>
              </a:rPr>
              <a:t>2024 annual data</a:t>
            </a:r>
            <a:endParaRPr lang="en-US" sz="1600">
              <a:solidFill>
                <a:srgbClr val="9A9B9D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79C6142-1F93-9753-113C-37BBAADA630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4726" y="3470237"/>
            <a:ext cx="2739361" cy="2211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40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screen shot of a computer&#10;&#10;Description automatically generated">
            <a:extLst>
              <a:ext uri="{FF2B5EF4-FFF2-40B4-BE49-F238E27FC236}">
                <a16:creationId xmlns:a16="http://schemas.microsoft.com/office/drawing/2014/main" id="{B0AD8B80-E016-14D5-6C58-14E06A700E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5152" t="25217" r="5152" b="30335"/>
          <a:stretch/>
        </p:blipFill>
        <p:spPr>
          <a:xfrm>
            <a:off x="-266027" y="2836720"/>
            <a:ext cx="14624454" cy="36567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2DC697-0D41-FBA4-89FB-1BD3E8A0C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3182" y="231602"/>
            <a:ext cx="9499600" cy="1020827"/>
          </a:xfrm>
        </p:spPr>
        <p:txBody>
          <a:bodyPr/>
          <a:lstStyle/>
          <a:p>
            <a:r>
              <a:rPr lang="en-US">
                <a:latin typeface="Aptos ExtraBold" panose="020F0502020204030204" pitchFamily="34" charset="0"/>
                <a:ea typeface="Roboto Slab Thin"/>
                <a:cs typeface="Open Sans Light"/>
              </a:rPr>
              <a:t> A Degree in Three Years</a:t>
            </a:r>
            <a:endParaRPr lang="en-US">
              <a:latin typeface="Aptos ExtraBold" panose="020F0502020204030204" pitchFamily="34" charset="0"/>
              <a:ea typeface="Roboto Slab Thin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A6A38EC-2793-57A5-67EF-C9E9D8849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0417" y="1453534"/>
            <a:ext cx="10972800" cy="464819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latin typeface="Aptos Light" panose="020B0004020202020204" pitchFamily="34" charset="0"/>
                <a:ea typeface="Open Sans Light"/>
                <a:cs typeface="Open Sans Light"/>
              </a:rPr>
              <a:t>Finish faster</a:t>
            </a:r>
            <a:endParaRPr lang="en-US" sz="2400">
              <a:latin typeface="Aptos Light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latin typeface="Aptos Light" panose="020B0004020202020204" pitchFamily="34" charset="0"/>
                <a:ea typeface="Open Sans Light"/>
                <a:cs typeface="Open Sans Light"/>
              </a:rPr>
              <a:t>No elective credits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latin typeface="Aptos Light" panose="020B0004020202020204" pitchFamily="34" charset="0"/>
                <a:ea typeface="Open Sans Light"/>
                <a:cs typeface="Open Sans Light"/>
              </a:rPr>
              <a:t>Focus on major courses and marketable skills</a:t>
            </a:r>
          </a:p>
          <a:p>
            <a:endParaRPr lang="en-US">
              <a:latin typeface="Aptos Light" panose="020B0004020202020204" pitchFamily="34" charset="0"/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4833B0E-D234-3FA0-127D-3BDA1E10E67F}"/>
              </a:ext>
            </a:extLst>
          </p:cNvPr>
          <p:cNvSpPr/>
          <p:nvPr/>
        </p:nvSpPr>
        <p:spPr>
          <a:xfrm rot="5400000">
            <a:off x="1086233" y="1544550"/>
            <a:ext cx="205662" cy="177295"/>
          </a:xfrm>
          <a:prstGeom prst="triangle">
            <a:avLst/>
          </a:prstGeom>
          <a:solidFill>
            <a:srgbClr val="FFC32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01559CF6-D114-2371-787E-B99B4B77129E}"/>
              </a:ext>
            </a:extLst>
          </p:cNvPr>
          <p:cNvSpPr/>
          <p:nvPr/>
        </p:nvSpPr>
        <p:spPr>
          <a:xfrm rot="5400000">
            <a:off x="1086232" y="2074731"/>
            <a:ext cx="205662" cy="177295"/>
          </a:xfrm>
          <a:prstGeom prst="triangle">
            <a:avLst/>
          </a:prstGeom>
          <a:solidFill>
            <a:srgbClr val="FFC32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B33115F1-4320-C53F-A0D2-2BF78B2D2FBC}"/>
              </a:ext>
            </a:extLst>
          </p:cNvPr>
          <p:cNvSpPr/>
          <p:nvPr/>
        </p:nvSpPr>
        <p:spPr>
          <a:xfrm rot="5400000">
            <a:off x="1086232" y="2604913"/>
            <a:ext cx="205661" cy="177294"/>
          </a:xfrm>
          <a:prstGeom prst="triangle">
            <a:avLst/>
          </a:prstGeom>
          <a:solidFill>
            <a:srgbClr val="FFC32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8B0C69B-A917-D208-2C0C-79B124A4A5F2}"/>
              </a:ext>
            </a:extLst>
          </p:cNvPr>
          <p:cNvGrpSpPr/>
          <p:nvPr/>
        </p:nvGrpSpPr>
        <p:grpSpPr>
          <a:xfrm>
            <a:off x="1170884" y="6314848"/>
            <a:ext cx="1823089" cy="276572"/>
            <a:chOff x="850006" y="6384843"/>
            <a:chExt cx="1823089" cy="276572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ABED188-A50A-A96B-8C89-6D31A19D802F}"/>
                </a:ext>
              </a:extLst>
            </p:cNvPr>
            <p:cNvCxnSpPr>
              <a:cxnSpLocks/>
            </p:cNvCxnSpPr>
            <p:nvPr/>
          </p:nvCxnSpPr>
          <p:spPr>
            <a:xfrm>
              <a:off x="850006" y="6523129"/>
              <a:ext cx="1823089" cy="0"/>
            </a:xfrm>
            <a:prstGeom prst="line">
              <a:avLst/>
            </a:prstGeom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A45A80A-9A1E-CC2F-CD68-ACBFE098FEBC}"/>
                </a:ext>
              </a:extLst>
            </p:cNvPr>
            <p:cNvCxnSpPr>
              <a:cxnSpLocks/>
            </p:cNvCxnSpPr>
            <p:nvPr/>
          </p:nvCxnSpPr>
          <p:spPr>
            <a:xfrm>
              <a:off x="850006" y="6384843"/>
              <a:ext cx="0" cy="276572"/>
            </a:xfrm>
            <a:prstGeom prst="line">
              <a:avLst/>
            </a:prstGeom>
            <a:ln w="57150" cap="rnd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EC5CF24-BB4D-A0BD-D5D9-1728FDCCC6F3}"/>
              </a:ext>
            </a:extLst>
          </p:cNvPr>
          <p:cNvGrpSpPr/>
          <p:nvPr/>
        </p:nvGrpSpPr>
        <p:grpSpPr>
          <a:xfrm rot="10800000">
            <a:off x="8502863" y="6314847"/>
            <a:ext cx="1823089" cy="276572"/>
            <a:chOff x="850006" y="6384843"/>
            <a:chExt cx="1823089" cy="276572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ABE3118-32A7-1DBA-57D2-BC1CE41EB6D0}"/>
                </a:ext>
              </a:extLst>
            </p:cNvPr>
            <p:cNvCxnSpPr>
              <a:cxnSpLocks/>
            </p:cNvCxnSpPr>
            <p:nvPr/>
          </p:nvCxnSpPr>
          <p:spPr>
            <a:xfrm>
              <a:off x="850006" y="6523129"/>
              <a:ext cx="1823089" cy="0"/>
            </a:xfrm>
            <a:prstGeom prst="line">
              <a:avLst/>
            </a:prstGeom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7F4126C-CDA5-69FF-B704-3EF79EBFBF10}"/>
                </a:ext>
              </a:extLst>
            </p:cNvPr>
            <p:cNvCxnSpPr>
              <a:cxnSpLocks/>
            </p:cNvCxnSpPr>
            <p:nvPr/>
          </p:nvCxnSpPr>
          <p:spPr>
            <a:xfrm>
              <a:off x="850006" y="6384843"/>
              <a:ext cx="0" cy="276572"/>
            </a:xfrm>
            <a:prstGeom prst="line">
              <a:avLst/>
            </a:prstGeom>
            <a:ln w="57150" cap="rnd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8A106390-A8CF-F008-AADC-9A2246CFD1CA}"/>
              </a:ext>
            </a:extLst>
          </p:cNvPr>
          <p:cNvSpPr txBox="1"/>
          <p:nvPr/>
        </p:nvSpPr>
        <p:spPr>
          <a:xfrm>
            <a:off x="2993973" y="6314847"/>
            <a:ext cx="5508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F4B8F">
                    <a:lumMod val="75000"/>
                  </a:srgbClr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EVERY STEP = BETTER JOB OPPORTUNITIES </a:t>
            </a:r>
          </a:p>
        </p:txBody>
      </p:sp>
    </p:spTree>
    <p:extLst>
      <p:ext uri="{BB962C8B-B14F-4D97-AF65-F5344CB8AC3E}">
        <p14:creationId xmlns:p14="http://schemas.microsoft.com/office/powerpoint/2010/main" val="222093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D76B7-9F9B-9BC8-748A-391F2FBD0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26</a:t>
            </a:fld>
            <a:endParaRPr lang="en-US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E63FE9FC-A294-F9FD-2C6E-E6BF819F52C9}"/>
              </a:ext>
            </a:extLst>
          </p:cNvPr>
          <p:cNvSpPr txBox="1">
            <a:spLocks/>
          </p:cNvSpPr>
          <p:nvPr/>
        </p:nvSpPr>
        <p:spPr>
          <a:xfrm>
            <a:off x="4838701" y="1384300"/>
            <a:ext cx="6756400" cy="3482792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+mn-lt"/>
                <a:ea typeface="Open Sans Light" pitchFamily="2" charset="0"/>
                <a:cs typeface="Open Sans Light" pitchFamily="2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 Light" pitchFamily="2" charset="0"/>
                <a:cs typeface="Open Sans Light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 Light" pitchFamily="2" charset="0"/>
                <a:cs typeface="Open Sans Light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 Light" pitchFamily="2" charset="0"/>
                <a:cs typeface="Open Sans Light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 Light" pitchFamily="2" charset="0"/>
                <a:cs typeface="Open Sans Light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5888" indent="-115888">
              <a:lnSpc>
                <a:spcPct val="100000"/>
              </a:lnSpc>
            </a:pPr>
            <a:r>
              <a:rPr lang="en-US" sz="2800"/>
              <a:t>“In the Church, obtaining an education </a:t>
            </a:r>
            <a:br>
              <a:rPr lang="en-US" sz="2800"/>
            </a:br>
            <a:r>
              <a:rPr lang="en-US" sz="2800"/>
              <a:t>and getting knowledge are a religious responsibility. We educate our minds so </a:t>
            </a:r>
            <a:br>
              <a:rPr lang="en-US" sz="2800"/>
            </a:br>
            <a:r>
              <a:rPr lang="en-US" sz="2800"/>
              <a:t>that one day we can render service of worth to somebody else.”</a:t>
            </a:r>
            <a:endParaRPr lang="en-US" sz="2800">
              <a:latin typeface="Calibri Light" panose="020F0302020204030204" pitchFamily="34" charset="0"/>
            </a:endParaRP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432E5D4-6FA4-724A-90AF-6ACEEE35D0D8}"/>
              </a:ext>
            </a:extLst>
          </p:cNvPr>
          <p:cNvSpPr txBox="1">
            <a:spLocks/>
          </p:cNvSpPr>
          <p:nvPr/>
        </p:nvSpPr>
        <p:spPr>
          <a:xfrm>
            <a:off x="4927941" y="4960755"/>
            <a:ext cx="6667160" cy="427204"/>
          </a:xfrm>
          <a:prstGeom prst="rect">
            <a:avLst/>
          </a:prstGeom>
        </p:spPr>
        <p:txBody>
          <a:bodyPr vert="horz" lIns="0" tIns="9144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54540"/>
                </a:solidFill>
                <a:latin typeface="+mn-lt"/>
                <a:ea typeface="Open Sans Light" pitchFamily="2" charset="0"/>
                <a:cs typeface="Open Sans Light" pitchFamily="2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 Light" pitchFamily="2" charset="0"/>
                <a:cs typeface="Open Sans Light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 Light" pitchFamily="2" charset="0"/>
                <a:cs typeface="Open Sans Light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 Light" pitchFamily="2" charset="0"/>
                <a:cs typeface="Open Sans Light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 Light" pitchFamily="2" charset="0"/>
                <a:cs typeface="Open Sans Light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>
                <a:solidFill>
                  <a:schemeClr val="bg2">
                    <a:lumMod val="25000"/>
                  </a:schemeClr>
                </a:solidFill>
                <a:latin typeface="Aptos" panose="020B0004020202020204" pitchFamily="34" charset="0"/>
              </a:rPr>
              <a:t>PRESIDENT RUSSELL M. NELSON</a:t>
            </a:r>
            <a:br>
              <a:rPr lang="en-US" sz="180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1600" i="1">
                <a:solidFill>
                  <a:schemeClr val="bg2">
                    <a:lumMod val="25000"/>
                  </a:schemeClr>
                </a:solidFill>
              </a:rPr>
              <a:t>“Focus on Values,” </a:t>
            </a:r>
            <a:r>
              <a:rPr lang="en-US" sz="1600">
                <a:solidFill>
                  <a:schemeClr val="bg2">
                    <a:lumMod val="25000"/>
                  </a:schemeClr>
                </a:solidFill>
              </a:rPr>
              <a:t>New Era, </a:t>
            </a:r>
            <a:r>
              <a:rPr lang="en-US" sz="1600" i="1">
                <a:solidFill>
                  <a:schemeClr val="bg2">
                    <a:lumMod val="25000"/>
                  </a:schemeClr>
                </a:solidFill>
              </a:rPr>
              <a:t>Feb. 2013</a:t>
            </a:r>
          </a:p>
        </p:txBody>
      </p:sp>
      <p:pic>
        <p:nvPicPr>
          <p:cNvPr id="9" name="Picture Placeholder 4">
            <a:extLst>
              <a:ext uri="{FF2B5EF4-FFF2-40B4-BE49-F238E27FC236}">
                <a16:creationId xmlns:a16="http://schemas.microsoft.com/office/drawing/2014/main" id="{A23D443D-7603-79D0-D45C-EA1803CD173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83" b="3783"/>
          <a:stretch/>
        </p:blipFill>
        <p:spPr>
          <a:prstGeom prst="rect">
            <a:avLst/>
          </a:prstGeom>
          <a:ln w="127000">
            <a:noFill/>
            <a:miter lim="800000"/>
          </a:ln>
        </p:spPr>
      </p:pic>
    </p:spTree>
    <p:extLst>
      <p:ext uri="{BB962C8B-B14F-4D97-AF65-F5344CB8AC3E}">
        <p14:creationId xmlns:p14="http://schemas.microsoft.com/office/powerpoint/2010/main" val="258521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8132E28-F006-C04A-B3E1-A5C743809351}"/>
              </a:ext>
            </a:extLst>
          </p:cNvPr>
          <p:cNvSpPr/>
          <p:nvPr/>
        </p:nvSpPr>
        <p:spPr>
          <a:xfrm>
            <a:off x="5647392" y="5043515"/>
            <a:ext cx="5119797" cy="10508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67781" dist="113238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1C276B-2A33-C049-AEF8-5AF88AD11664}"/>
              </a:ext>
            </a:extLst>
          </p:cNvPr>
          <p:cNvSpPr txBox="1">
            <a:spLocks/>
          </p:cNvSpPr>
          <p:nvPr/>
        </p:nvSpPr>
        <p:spPr>
          <a:xfrm>
            <a:off x="5776936" y="1452490"/>
            <a:ext cx="5493504" cy="6164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440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37CED92-DBCC-1640-8DAC-D345BD6E21EC}"/>
              </a:ext>
            </a:extLst>
          </p:cNvPr>
          <p:cNvGraphicFramePr/>
          <p:nvPr/>
        </p:nvGraphicFramePr>
        <p:xfrm>
          <a:off x="12313708" y="1675939"/>
          <a:ext cx="4803515" cy="3202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BD44D150-ABF4-D14A-BE79-37F452EC4044}"/>
              </a:ext>
            </a:extLst>
          </p:cNvPr>
          <p:cNvSpPr/>
          <p:nvPr/>
        </p:nvSpPr>
        <p:spPr>
          <a:xfrm>
            <a:off x="6851888" y="5209901"/>
            <a:ext cx="3238086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u="none" strike="noStrike" kern="1200" cap="none" spc="0" normalizeH="0" baseline="0" noProof="0">
                <a:ln>
                  <a:noFill/>
                </a:ln>
                <a:solidFill>
                  <a:srgbClr val="58595B">
                    <a:lumMod val="90000"/>
                    <a:lumOff val="10000"/>
                  </a:srgbClr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of students increase their testimony of Jesus Christ</a:t>
            </a:r>
            <a:endParaRPr kumimoji="0" lang="en-US" sz="2000" u="none" strike="noStrike" kern="1200" cap="none" spc="0" normalizeH="0" baseline="0" noProof="0">
              <a:ln>
                <a:noFill/>
              </a:ln>
              <a:solidFill>
                <a:srgbClr val="58595B">
                  <a:lumMod val="90000"/>
                  <a:lumOff val="10000"/>
                </a:srgbClr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Calibri"/>
            </a:endParaRPr>
          </a:p>
        </p:txBody>
      </p:sp>
      <p:pic>
        <p:nvPicPr>
          <p:cNvPr id="17" name="Picture Placeholder 16" descr="Portrait of Christ smiling">
            <a:extLst>
              <a:ext uri="{FF2B5EF4-FFF2-40B4-BE49-F238E27FC236}">
                <a16:creationId xmlns:a16="http://schemas.microsoft.com/office/drawing/2014/main" id="{79EE90E5-9302-AF4F-79B5-4B7B4DEA638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t="8704" b="8704"/>
          <a:stretch/>
        </p:blipFill>
        <p:spPr>
          <a:prstGeom prst="rect">
            <a:avLst/>
          </a:prstGeom>
        </p:spPr>
      </p:pic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D0E65EDE-340A-B03D-7993-98A9559B2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26001" y="2029493"/>
            <a:ext cx="6756400" cy="2104030"/>
          </a:xfrm>
        </p:spPr>
        <p:txBody>
          <a:bodyPr/>
          <a:lstStyle/>
          <a:p>
            <a:pPr marL="0" indent="0">
              <a:buNone/>
            </a:pPr>
            <a:r>
              <a:rPr lang="en-US" sz="2200">
                <a:ea typeface="+mn-lt"/>
                <a:cs typeface="+mn-lt"/>
              </a:rPr>
              <a:t>Students will build hope and confidence </a:t>
            </a:r>
            <a:br>
              <a:rPr lang="en-US" sz="2200">
                <a:ea typeface="+mn-lt"/>
                <a:cs typeface="+mn-lt"/>
              </a:rPr>
            </a:br>
            <a:r>
              <a:rPr lang="en-US" sz="2200">
                <a:ea typeface="+mn-lt"/>
                <a:cs typeface="+mn-lt"/>
              </a:rPr>
              <a:t>through faith-based academic courses </a:t>
            </a:r>
            <a:br>
              <a:rPr lang="en-US" sz="2200">
                <a:ea typeface="+mn-lt"/>
                <a:cs typeface="+mn-lt"/>
              </a:rPr>
            </a:br>
            <a:r>
              <a:rPr lang="en-US" sz="2200">
                <a:ea typeface="+mn-lt"/>
                <a:cs typeface="+mn-lt"/>
              </a:rPr>
              <a:t>and free religion courses.</a:t>
            </a:r>
            <a:endParaRPr lang="en-US"/>
          </a:p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4A5FEFFB-5691-7C16-AFA3-B0E125979AC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826000" y="920750"/>
            <a:ext cx="7366000" cy="1020763"/>
          </a:xfrm>
        </p:spPr>
        <p:txBody>
          <a:bodyPr/>
          <a:lstStyle/>
          <a:p>
            <a:r>
              <a:rPr lang="en-US">
                <a:latin typeface="+mj-lt"/>
              </a:rPr>
              <a:t>Earn a degree </a:t>
            </a:r>
            <a:br>
              <a:rPr lang="en-US">
                <a:latin typeface="+mj-lt"/>
              </a:rPr>
            </a:br>
            <a:r>
              <a:rPr lang="en-US">
                <a:latin typeface="+mj-lt"/>
              </a:rPr>
              <a:t>and build faith</a:t>
            </a:r>
          </a:p>
        </p:txBody>
      </p:sp>
      <p:pic>
        <p:nvPicPr>
          <p:cNvPr id="19" name="Picture 18" descr="A yellow sun with black background&#10;&#10;Description automatically generated">
            <a:extLst>
              <a:ext uri="{FF2B5EF4-FFF2-40B4-BE49-F238E27FC236}">
                <a16:creationId xmlns:a16="http://schemas.microsoft.com/office/drawing/2014/main" id="{2863C86B-9E0D-F1B7-1357-16CAD12854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7593" y="3168991"/>
            <a:ext cx="3425959" cy="18745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74E7AF-188C-AF4F-968A-A0D4F902100F}"/>
              </a:ext>
            </a:extLst>
          </p:cNvPr>
          <p:cNvSpPr txBox="1"/>
          <p:nvPr/>
        </p:nvSpPr>
        <p:spPr>
          <a:xfrm>
            <a:off x="5947022" y="4657859"/>
            <a:ext cx="124906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91</a:t>
            </a:r>
            <a:r>
              <a:rPr kumimoji="0" lang="en-US" sz="4500" b="1" u="none" strike="noStrike" kern="1200" cap="none" spc="0" normalizeH="0" baseline="3000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66576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D6E1DC45-A3FE-06D1-156E-EAE1CFB9C14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4" r="5624"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5FB15EB-1AAC-B643-D577-930185D9571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826001" y="1565275"/>
            <a:ext cx="6557962" cy="1863725"/>
          </a:xfrm>
        </p:spPr>
        <p:txBody>
          <a:bodyPr>
            <a:normAutofit/>
          </a:bodyPr>
          <a:lstStyle/>
          <a:p>
            <a:pPr indent="-1097280" rtl="0">
              <a:lnSpc>
                <a:spcPct val="110000"/>
              </a:lnSpc>
              <a:spcBef>
                <a:spcPts val="1200"/>
              </a:spcBef>
              <a:spcAft>
                <a:spcPts val="2400"/>
              </a:spcAft>
            </a:pPr>
            <a:r>
              <a:rPr lang="en-US" sz="2400">
                <a:latin typeface="+mj-lt"/>
                <a:ea typeface="+mn-lt"/>
                <a:cs typeface="+mn-lt"/>
              </a:rPr>
              <a:t>Through a BYU-Pathway Worldwide education, students discover new light and hope as they become self-reliant disciples of Jesus Christ and make covenants with Him.</a:t>
            </a:r>
            <a:endParaRPr lang="en-US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867650-61B3-D4CA-C07D-9AFA45A7A04E}"/>
              </a:ext>
            </a:extLst>
          </p:cNvPr>
          <p:cNvSpPr txBox="1"/>
          <p:nvPr/>
        </p:nvSpPr>
        <p:spPr>
          <a:xfrm>
            <a:off x="4645553" y="3706829"/>
            <a:ext cx="6557962" cy="236988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118745" marR="0" lvl="0" indent="-11874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 Light"/>
                <a:ea typeface="Open Sans Light"/>
                <a:cs typeface="Open Sans Light"/>
              </a:rPr>
              <a:t>“BYU-Pathway will be everywhere. There will be light all over the earth, and people will see it in BYU-Pathway students. They’ll be drawn to the light to seek an education, to change the world.” </a:t>
            </a:r>
            <a:endParaRPr lang="en-US" sz="600" b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ptos Light"/>
              <a:ea typeface="Open Sans ExtraBold"/>
              <a:cs typeface="Open Sans ExtraBold"/>
            </a:endParaRPr>
          </a:p>
          <a:p>
            <a:pPr marL="118745" marR="0" lvl="0" indent="-11874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1400" b="1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+mj-lt"/>
                <a:ea typeface="Open Sans ExtraBold"/>
              </a:rPr>
              <a:t>— ELDER KIM B. CLARK </a:t>
            </a:r>
            <a:endParaRPr lang="en-US" sz="1400" b="1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+mj-lt"/>
              <a:ea typeface="Open Sans ExtraBold"/>
            </a:endParaRPr>
          </a:p>
          <a:p>
            <a:pPr marL="118745" indent="-118745">
              <a:defRPr/>
            </a:pPr>
            <a:r>
              <a:rPr kumimoji="0" lang="en-US" sz="140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Aptos Light"/>
                <a:ea typeface="Open Sans Light"/>
                <a:cs typeface="Open Sans Light"/>
              </a:rPr>
              <a:t>	Emeritus General Authority Seventy and former Commissioner of the</a:t>
            </a:r>
            <a:br>
              <a:rPr lang="en-US" sz="140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 Light" panose="020B0004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kumimoji="0" lang="en-US" sz="140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Aptos Light"/>
                <a:ea typeface="Open Sans Light"/>
                <a:cs typeface="Open Sans Light"/>
              </a:rPr>
              <a:t>Church Educational System</a:t>
            </a:r>
            <a:endParaRPr lang="en-US" sz="180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94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F4EAA-22A1-0F72-2523-D145E4132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860" y="599355"/>
            <a:ext cx="9499600" cy="496675"/>
          </a:xfrm>
        </p:spPr>
        <p:txBody>
          <a:bodyPr/>
          <a:lstStyle/>
          <a:p>
            <a:r>
              <a:rPr lang="en-US">
                <a:latin typeface="+mj-lt"/>
              </a:rPr>
              <a:t>Apply for Remote Jobs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FF14FB-24E0-062D-8211-5E8F1FE79CE6}"/>
              </a:ext>
            </a:extLst>
          </p:cNvPr>
          <p:cNvSpPr txBox="1"/>
          <p:nvPr/>
        </p:nvSpPr>
        <p:spPr>
          <a:xfrm>
            <a:off x="1447800" y="5735763"/>
            <a:ext cx="9387840" cy="601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200" err="1">
                <a:solidFill>
                  <a:schemeClr val="tx2"/>
                </a:solidFill>
                <a:latin typeface="Aptos Light" panose="020B0004020202020204" pitchFamily="34" charset="0"/>
                <a:cs typeface="Times New Roman" panose="02020603050405020304" pitchFamily="18" charset="0"/>
              </a:rPr>
              <a:t>companion.byupathway.edu</a:t>
            </a:r>
            <a:endParaRPr lang="en-US" sz="3200">
              <a:solidFill>
                <a:schemeClr val="tx2"/>
              </a:solidFill>
              <a:latin typeface="Aptos Light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F95D557-4E23-2D9A-DC79-806D6B324F45}"/>
              </a:ext>
            </a:extLst>
          </p:cNvPr>
          <p:cNvSpPr/>
          <p:nvPr/>
        </p:nvSpPr>
        <p:spPr>
          <a:xfrm>
            <a:off x="4185090" y="1691640"/>
            <a:ext cx="3821817" cy="3715247"/>
          </a:xfrm>
          <a:prstGeom prst="roundRect">
            <a:avLst>
              <a:gd name="adj" fmla="val 5292"/>
            </a:avLst>
          </a:prstGeom>
          <a:noFill/>
          <a:ln w="1905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Aptos" panose="020B00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980DB5-5175-ACDE-39C9-1838F23A4A8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395897" y="1848245"/>
            <a:ext cx="3402496" cy="340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520E82-9F2F-AD6F-E61E-16610498D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FA1498F-51C3-A125-BA05-D0D37B6DB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413" y="945921"/>
            <a:ext cx="7016154" cy="568960"/>
          </a:xfrm>
        </p:spPr>
        <p:txBody>
          <a:bodyPr/>
          <a:lstStyle/>
          <a:p>
            <a:r>
              <a:rPr lang="en-US">
                <a:solidFill>
                  <a:schemeClr val="tx2"/>
                </a:solidFill>
                <a:latin typeface="Aptos" panose="020B0004020202020204" pitchFamily="34" charset="0"/>
              </a:rPr>
              <a:t>Institutions of Higher Education </a:t>
            </a:r>
            <a:br>
              <a:rPr lang="en-US">
                <a:solidFill>
                  <a:schemeClr val="tx2"/>
                </a:solidFill>
                <a:latin typeface="Aptos" panose="020B0004020202020204" pitchFamily="34" charset="0"/>
              </a:rPr>
            </a:br>
            <a:r>
              <a:rPr lang="en-US">
                <a:solidFill>
                  <a:schemeClr val="tx2"/>
                </a:solidFill>
                <a:latin typeface="Aptos" panose="020B0004020202020204" pitchFamily="34" charset="0"/>
              </a:rPr>
              <a:t>in the Church Educational System</a:t>
            </a:r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0F6AB0-B939-E20D-502C-7E8DA07DFBC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6665974-E1B7-A94A-85EF-DE1149FD678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8" name="Picture 17" descr="A blue and white logo&#10;&#10;AI-generated content may be incorrect.">
            <a:extLst>
              <a:ext uri="{FF2B5EF4-FFF2-40B4-BE49-F238E27FC236}">
                <a16:creationId xmlns:a16="http://schemas.microsoft.com/office/drawing/2014/main" id="{ED209FBC-9931-4C46-26D9-A7C24316C5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0116" y="2133819"/>
            <a:ext cx="1779248" cy="177924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1889D06-A371-5E15-0296-8532F3D7476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253373" y="2133819"/>
            <a:ext cx="1784450" cy="178445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4B8B63D-BAC7-A996-0BE5-22F8A8DE8D0E}"/>
              </a:ext>
            </a:extLst>
          </p:cNvPr>
          <p:cNvGrpSpPr/>
          <p:nvPr/>
        </p:nvGrpSpPr>
        <p:grpSpPr>
          <a:xfrm>
            <a:off x="9240071" y="2139019"/>
            <a:ext cx="1790424" cy="1778397"/>
            <a:chOff x="6178071" y="2756243"/>
            <a:chExt cx="1502443" cy="1502443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6BD0266-0291-183F-450E-BBE538669FE0}"/>
                </a:ext>
              </a:extLst>
            </p:cNvPr>
            <p:cNvSpPr/>
            <p:nvPr/>
          </p:nvSpPr>
          <p:spPr>
            <a:xfrm>
              <a:off x="6178071" y="2756243"/>
              <a:ext cx="1502443" cy="1502443"/>
            </a:xfrm>
            <a:prstGeom prst="rect">
              <a:avLst/>
            </a:prstGeom>
            <a:solidFill>
              <a:srgbClr val="F9C6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1" descr="Text&#10;&#10;Description automatically generated">
              <a:extLst>
                <a:ext uri="{FF2B5EF4-FFF2-40B4-BE49-F238E27FC236}">
                  <a16:creationId xmlns:a16="http://schemas.microsoft.com/office/drawing/2014/main" id="{503B4460-B3E4-9AAC-51B5-4937AB3AB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30138" y="3110722"/>
              <a:ext cx="1198307" cy="753481"/>
            </a:xfrm>
            <a:prstGeom prst="rect">
              <a:avLst/>
            </a:prstGeom>
          </p:spPr>
        </p:pic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BCD1E3FA-FA02-3BC4-5998-F15A47405F1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250481" y="2133818"/>
            <a:ext cx="1778473" cy="1778473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F00A1CA7-7A03-F000-0859-5760C863A1EB}"/>
              </a:ext>
            </a:extLst>
          </p:cNvPr>
          <p:cNvGrpSpPr/>
          <p:nvPr/>
        </p:nvGrpSpPr>
        <p:grpSpPr>
          <a:xfrm>
            <a:off x="805815" y="2133044"/>
            <a:ext cx="2705587" cy="1779248"/>
            <a:chOff x="585915" y="2770420"/>
            <a:chExt cx="2284668" cy="1502443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1180577-9362-399F-F6B4-5AE2519D566D}"/>
                </a:ext>
              </a:extLst>
            </p:cNvPr>
            <p:cNvSpPr/>
            <p:nvPr/>
          </p:nvSpPr>
          <p:spPr>
            <a:xfrm>
              <a:off x="977028" y="2770420"/>
              <a:ext cx="1502443" cy="1502443"/>
            </a:xfrm>
            <a:prstGeom prst="rect">
              <a:avLst/>
            </a:prstGeom>
            <a:solidFill>
              <a:srgbClr val="183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D4026514-243B-0FC8-1949-F0356B38158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585915" y="3217328"/>
              <a:ext cx="2284668" cy="601227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B9ECDC1-5D60-0DD9-12AF-4F18CEC63BA7}"/>
              </a:ext>
            </a:extLst>
          </p:cNvPr>
          <p:cNvSpPr txBox="1"/>
          <p:nvPr/>
        </p:nvSpPr>
        <p:spPr>
          <a:xfrm>
            <a:off x="2535852" y="4597886"/>
            <a:ext cx="71202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sz="2400" b="1">
                <a:solidFill>
                  <a:schemeClr val="tx2"/>
                </a:solidFill>
                <a:ea typeface="Open Sans" panose="020B0606030504020204" pitchFamily="34" charset="0"/>
                <a:cs typeface="Calibri" panose="020F0502020204030204" pitchFamily="34" charset="0"/>
              </a:rPr>
              <a:t>BYU-Pathway Worldwide provides global access to online degrees from BYU-Idaho and Ensign College.</a:t>
            </a:r>
          </a:p>
        </p:txBody>
      </p:sp>
    </p:spTree>
    <p:extLst>
      <p:ext uri="{BB962C8B-B14F-4D97-AF65-F5344CB8AC3E}">
        <p14:creationId xmlns:p14="http://schemas.microsoft.com/office/powerpoint/2010/main" val="415915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E84A8-1F7A-F4EE-E5FA-8E9AE6EF1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859" y="599355"/>
            <a:ext cx="9700591" cy="496675"/>
          </a:xfrm>
        </p:spPr>
        <p:txBody>
          <a:bodyPr/>
          <a:lstStyle/>
          <a:p>
            <a:r>
              <a:rPr lang="en-US">
                <a:latin typeface="+mj-lt"/>
              </a:rPr>
              <a:t>Sign Up for Career Zoom Chats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8C5CEB-9D9B-0317-4E9E-6708CD585C1D}"/>
              </a:ext>
            </a:extLst>
          </p:cNvPr>
          <p:cNvSpPr txBox="1"/>
          <p:nvPr/>
        </p:nvSpPr>
        <p:spPr>
          <a:xfrm>
            <a:off x="2868831" y="5736254"/>
            <a:ext cx="6454337" cy="599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b="1" err="1">
                <a:solidFill>
                  <a:schemeClr val="tx2"/>
                </a:solidFill>
                <a:effectLst/>
                <a:latin typeface="Aptos Light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Bit.ly</a:t>
            </a:r>
            <a:r>
              <a:rPr lang="en-US" sz="3200" b="1">
                <a:solidFill>
                  <a:schemeClr val="tx2"/>
                </a:solidFill>
                <a:effectLst/>
                <a:latin typeface="Aptos Light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/</a:t>
            </a:r>
            <a:r>
              <a:rPr lang="en-US" sz="3200" b="1" err="1">
                <a:solidFill>
                  <a:schemeClr val="tx2"/>
                </a:solidFill>
                <a:effectLst/>
                <a:latin typeface="Aptos Light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zoomurl</a:t>
            </a:r>
            <a:endParaRPr lang="en-US" sz="3200" b="1" kern="100">
              <a:solidFill>
                <a:schemeClr val="tx2"/>
              </a:solidFill>
              <a:effectLst/>
              <a:latin typeface="Aptos Light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25583B9-9A52-B869-514D-FF93FDA3F96D}"/>
              </a:ext>
            </a:extLst>
          </p:cNvPr>
          <p:cNvSpPr/>
          <p:nvPr/>
        </p:nvSpPr>
        <p:spPr>
          <a:xfrm>
            <a:off x="4185090" y="1691640"/>
            <a:ext cx="3821817" cy="3715247"/>
          </a:xfrm>
          <a:prstGeom prst="roundRect">
            <a:avLst>
              <a:gd name="adj" fmla="val 5292"/>
            </a:avLst>
          </a:prstGeom>
          <a:noFill/>
          <a:ln w="1905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Aptos" panose="020B0004020202020204" pitchFamily="34" charset="0"/>
            </a:endParaRPr>
          </a:p>
        </p:txBody>
      </p:sp>
      <p:pic>
        <p:nvPicPr>
          <p:cNvPr id="5" name="Picture 4" descr="A qr code with a yellow circle and a yellow circle&#10;&#10;AI-generated content may be incorrect.">
            <a:extLst>
              <a:ext uri="{FF2B5EF4-FFF2-40B4-BE49-F238E27FC236}">
                <a16:creationId xmlns:a16="http://schemas.microsoft.com/office/drawing/2014/main" id="{C849B08C-91BA-266D-CD17-C829D46781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1378" y="1866239"/>
            <a:ext cx="3389243" cy="3389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552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F8BDE-58E2-6E42-85CC-BE52837ED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482" y="492692"/>
            <a:ext cx="3814817" cy="949433"/>
          </a:xfrm>
        </p:spPr>
        <p:txBody>
          <a:bodyPr/>
          <a:lstStyle/>
          <a:p>
            <a:r>
              <a:rPr lang="en-US">
                <a:latin typeface="+mj-lt"/>
              </a:rPr>
              <a:t>Apply for a Laptop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F95BBED-3CEE-C9DA-0B5D-411C18002D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3483" y="1657701"/>
            <a:ext cx="3722934" cy="595170"/>
          </a:xfrm>
        </p:spPr>
        <p:txBody>
          <a:bodyPr/>
          <a:lstStyle/>
          <a:p>
            <a:r>
              <a:rPr lang="en-AU" sz="2400">
                <a:solidFill>
                  <a:schemeClr val="tx2"/>
                </a:solidFill>
                <a:latin typeface="Aptos Light"/>
              </a:rPr>
              <a:t>Laptops come from the Help Start Education Foundation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F45BF-7BF9-40A0-9FDE-C28B608D5A4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63484" y="2641618"/>
            <a:ext cx="3559160" cy="3374869"/>
          </a:xfrm>
        </p:spPr>
        <p:txBody>
          <a:bodyPr/>
          <a:lstStyle/>
          <a:p>
            <a:r>
              <a:rPr lang="en-AU">
                <a:solidFill>
                  <a:schemeClr val="tx2"/>
                </a:solidFill>
                <a:latin typeface="+mj-lt"/>
              </a:rPr>
              <a:t>CRITERIA</a:t>
            </a:r>
            <a:r>
              <a:rPr lang="en-AU">
                <a:solidFill>
                  <a:schemeClr val="tx2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>
                <a:solidFill>
                  <a:schemeClr val="tx2"/>
                </a:solidFill>
              </a:rPr>
              <a:t>Have completed PC 101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>
                <a:solidFill>
                  <a:schemeClr val="tx2"/>
                </a:solidFill>
              </a:rPr>
              <a:t>Currently registered with </a:t>
            </a:r>
            <a:br>
              <a:rPr lang="en-AU">
                <a:solidFill>
                  <a:schemeClr val="tx2"/>
                </a:solidFill>
              </a:rPr>
            </a:br>
            <a:r>
              <a:rPr lang="en-AU">
                <a:solidFill>
                  <a:schemeClr val="tx2"/>
                </a:solidFill>
              </a:rPr>
              <a:t>BYU-Pathway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>
                <a:solidFill>
                  <a:schemeClr val="tx2"/>
                </a:solidFill>
              </a:rPr>
              <a:t>Looking for a job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>
                <a:solidFill>
                  <a:schemeClr val="tx2"/>
                </a:solidFill>
              </a:rPr>
              <a:t>Willing to attend the weekly career chats </a:t>
            </a:r>
          </a:p>
          <a:p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5E763A-50E8-E302-4F16-A3F60620F0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028" t="37392" r="26921" b="16038"/>
          <a:stretch/>
        </p:blipFill>
        <p:spPr>
          <a:xfrm>
            <a:off x="6381537" y="1568526"/>
            <a:ext cx="3731315" cy="3693226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929D86E-87B7-3AF0-B5A2-6205976DB49D}"/>
              </a:ext>
            </a:extLst>
          </p:cNvPr>
          <p:cNvSpPr/>
          <p:nvPr/>
        </p:nvSpPr>
        <p:spPr>
          <a:xfrm>
            <a:off x="6114008" y="1203156"/>
            <a:ext cx="4310699" cy="4451688"/>
          </a:xfrm>
          <a:prstGeom prst="roundRect">
            <a:avLst>
              <a:gd name="adj" fmla="val 5292"/>
            </a:avLst>
          </a:prstGeom>
          <a:noFill/>
          <a:ln w="1905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88C4EA6-21AF-D59F-4957-3A0CD38AFD94}"/>
              </a:ext>
            </a:extLst>
          </p:cNvPr>
          <p:cNvSpPr/>
          <p:nvPr/>
        </p:nvSpPr>
        <p:spPr>
          <a:xfrm>
            <a:off x="656109" y="313082"/>
            <a:ext cx="5470855" cy="6230551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88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08135CF2-356F-874B-8B7D-25172A5CD849}"/>
              </a:ext>
            </a:extLst>
          </p:cNvPr>
          <p:cNvGrpSpPr/>
          <p:nvPr/>
        </p:nvGrpSpPr>
        <p:grpSpPr>
          <a:xfrm>
            <a:off x="8501741" y="3724242"/>
            <a:ext cx="2177143" cy="2731404"/>
            <a:chOff x="8501741" y="3620762"/>
            <a:chExt cx="2177143" cy="2731404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E0FBBF55-C3FF-204C-A8B7-63CDFB38A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8655134" y="3620762"/>
              <a:ext cx="1873272" cy="1873272"/>
            </a:xfrm>
            <a:prstGeom prst="rect">
              <a:avLst/>
            </a:prstGeom>
          </p:spPr>
        </p:pic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4CE1BF5-98ED-2944-9192-4AE6FF8D7CFB}"/>
                </a:ext>
              </a:extLst>
            </p:cNvPr>
            <p:cNvSpPr/>
            <p:nvPr/>
          </p:nvSpPr>
          <p:spPr>
            <a:xfrm>
              <a:off x="8501741" y="5644280"/>
              <a:ext cx="2177143" cy="707886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en-US" sz="2000" b="1">
                  <a:solidFill>
                    <a:schemeClr val="tx2"/>
                  </a:solidFill>
                  <a:latin typeface="Aptos"/>
                  <a:ea typeface="Open Sans"/>
                  <a:cs typeface="Open Sans"/>
                </a:rPr>
                <a:t>Develop English skills</a:t>
              </a:r>
            </a:p>
          </p:txBody>
        </p:sp>
      </p:grpSp>
      <p:sp>
        <p:nvSpPr>
          <p:cNvPr id="7" name="Rectangle 6" descr="&quot;&quot;">
            <a:extLst>
              <a:ext uri="{FF2B5EF4-FFF2-40B4-BE49-F238E27FC236}">
                <a16:creationId xmlns:a16="http://schemas.microsoft.com/office/drawing/2014/main" id="{F7911E1B-A1DE-4A4D-9676-523CD41FF8C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649650-C97B-AC47-B277-84F41080F1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9655" y="1376124"/>
            <a:ext cx="10002570" cy="4648199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en-US" sz="24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EnglishConnect is an </a:t>
            </a:r>
            <a:r>
              <a:rPr lang="en-US" sz="2400" b="1">
                <a:solidFill>
                  <a:srgbClr val="58595B"/>
                </a:solidFill>
                <a:latin typeface="Aptos Light"/>
                <a:ea typeface="Open Sans"/>
                <a:cs typeface="Open Sans"/>
              </a:rPr>
              <a:t>English-language-learning program</a:t>
            </a:r>
            <a:r>
              <a:rPr lang="en-US" sz="2400" b="1">
                <a:solidFill>
                  <a:schemeClr val="accent1"/>
                </a:solidFill>
                <a:latin typeface="Aptos Light"/>
                <a:ea typeface="Open Sans"/>
                <a:cs typeface="Open Sans"/>
              </a:rPr>
              <a:t> </a:t>
            </a:r>
            <a:r>
              <a:rPr lang="en-US" sz="24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provided by </a:t>
            </a:r>
            <a:br>
              <a:rPr lang="en-US" sz="24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</a:br>
            <a:r>
              <a:rPr lang="en-US" sz="24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The Church of Jesus Christ of Latter-day Saints.  </a:t>
            </a:r>
            <a:endParaRPr lang="en-US" sz="2400">
              <a:solidFill>
                <a:srgbClr val="000000"/>
              </a:solidFill>
              <a:latin typeface="Aptos Light"/>
              <a:ea typeface="Open Sans Light"/>
              <a:cs typeface="Open Sans Light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en-US" sz="24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Its purpose is to help participants expand opportunities by developing </a:t>
            </a:r>
            <a:br>
              <a:rPr lang="en-US" sz="24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</a:br>
            <a:r>
              <a:rPr lang="en-US" sz="24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English skills in an environment of </a:t>
            </a:r>
            <a:r>
              <a:rPr lang="en-US" sz="2400" b="1" i="1">
                <a:solidFill>
                  <a:srgbClr val="58595B"/>
                </a:solidFill>
                <a:latin typeface="Aptos Light"/>
                <a:ea typeface="Open Sans"/>
                <a:cs typeface="Open Sans"/>
              </a:rPr>
              <a:t>faith</a:t>
            </a:r>
            <a:r>
              <a:rPr lang="en-US" sz="2400" i="1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, </a:t>
            </a:r>
            <a:r>
              <a:rPr lang="en-US" sz="2400" b="1" i="1">
                <a:solidFill>
                  <a:srgbClr val="58595B"/>
                </a:solidFill>
                <a:latin typeface="Aptos Light"/>
                <a:ea typeface="Open Sans"/>
                <a:cs typeface="Open Sans"/>
              </a:rPr>
              <a:t>fellowship</a:t>
            </a:r>
            <a:r>
              <a:rPr lang="en-US" sz="24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, and </a:t>
            </a:r>
            <a:r>
              <a:rPr lang="en-US" sz="2400" b="1" i="1">
                <a:solidFill>
                  <a:srgbClr val="58595B"/>
                </a:solidFill>
                <a:latin typeface="Aptos Light"/>
                <a:ea typeface="Open Sans"/>
                <a:cs typeface="Open Sans"/>
              </a:rPr>
              <a:t>growth</a:t>
            </a:r>
            <a:r>
              <a:rPr lang="en-US" sz="2400">
                <a:solidFill>
                  <a:srgbClr val="58595B"/>
                </a:solidFill>
                <a:latin typeface="Aptos Light"/>
                <a:ea typeface="Open Sans Light"/>
                <a:cs typeface="Open Sans Light"/>
              </a:rPr>
              <a:t>.</a:t>
            </a:r>
            <a:endParaRPr lang="en-US" sz="2400">
              <a:latin typeface="Aptos Light"/>
              <a:ea typeface="Calibri Light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89F0B04-6585-1945-A456-DE4CC69FEE0A}"/>
              </a:ext>
            </a:extLst>
          </p:cNvPr>
          <p:cNvGrpSpPr>
            <a:grpSpLocks noChangeAspect="1"/>
          </p:cNvGrpSpPr>
          <p:nvPr/>
        </p:nvGrpSpPr>
        <p:grpSpPr>
          <a:xfrm>
            <a:off x="1189655" y="3571744"/>
            <a:ext cx="2305698" cy="2883939"/>
            <a:chOff x="1423315" y="3313610"/>
            <a:chExt cx="1936786" cy="2422509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60ECA366-21A9-C549-A2BF-EF60D790EF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632755" y="3313610"/>
              <a:ext cx="1573549" cy="1573549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C5029C-79ED-E143-A73C-1819E9049991}"/>
                </a:ext>
              </a:extLst>
            </p:cNvPr>
            <p:cNvSpPr/>
            <p:nvPr/>
          </p:nvSpPr>
          <p:spPr>
            <a:xfrm>
              <a:off x="1423315" y="5141495"/>
              <a:ext cx="1936786" cy="594624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en-US" sz="2000" b="1">
                  <a:solidFill>
                    <a:schemeClr val="tx2"/>
                  </a:solidFill>
                  <a:latin typeface="Aptos"/>
                  <a:ea typeface="Open Sans"/>
                  <a:cs typeface="Open Sans"/>
                </a:rPr>
                <a:t>Increase faith in</a:t>
              </a:r>
              <a:br>
                <a:rPr lang="en-US" sz="2000" b="1">
                  <a:latin typeface="Aptos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en-US" sz="2000" b="1">
                  <a:solidFill>
                    <a:schemeClr val="tx2"/>
                  </a:solidFill>
                  <a:latin typeface="Aptos"/>
                  <a:ea typeface="Open Sans"/>
                  <a:cs typeface="Open Sans"/>
                </a:rPr>
                <a:t>Jesus Christ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171A90B-12AE-6E41-B458-C8428B3F776C}"/>
              </a:ext>
            </a:extLst>
          </p:cNvPr>
          <p:cNvGrpSpPr/>
          <p:nvPr/>
        </p:nvGrpSpPr>
        <p:grpSpPr>
          <a:xfrm>
            <a:off x="4748243" y="3700224"/>
            <a:ext cx="2305698" cy="2755418"/>
            <a:chOff x="4748243" y="3596744"/>
            <a:chExt cx="2305698" cy="2755418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431B0812-4CED-F84E-A953-C888CD939C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4964309" y="3596744"/>
              <a:ext cx="1873272" cy="1873272"/>
            </a:xfrm>
            <a:prstGeom prst="rect">
              <a:avLst/>
            </a:prstGeom>
          </p:spPr>
        </p:pic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B38874F-71CF-7447-8051-781FAFECC336}"/>
                </a:ext>
              </a:extLst>
            </p:cNvPr>
            <p:cNvSpPr/>
            <p:nvPr/>
          </p:nvSpPr>
          <p:spPr>
            <a:xfrm>
              <a:off x="4748243" y="5644276"/>
              <a:ext cx="2305698" cy="707886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en-US" sz="2000" b="1">
                  <a:solidFill>
                    <a:schemeClr val="tx2"/>
                  </a:solidFill>
                  <a:latin typeface="Aptos"/>
                  <a:ea typeface="Open Sans"/>
                  <a:cs typeface="Open Sans"/>
                </a:rPr>
                <a:t>Become a more capable</a:t>
              </a:r>
              <a:r>
                <a:rPr lang="en-US" sz="2000" b="1">
                  <a:solidFill>
                    <a:schemeClr val="tx2"/>
                  </a:solidFill>
                  <a:latin typeface="Open Sans"/>
                  <a:ea typeface="Open Sans"/>
                  <a:cs typeface="Open Sans"/>
                </a:rPr>
                <a:t> </a:t>
              </a:r>
              <a:r>
                <a:rPr lang="en-US" sz="2000" b="1">
                  <a:solidFill>
                    <a:schemeClr val="tx2"/>
                  </a:solidFill>
                  <a:latin typeface="Aptos"/>
                  <a:ea typeface="Open Sans"/>
                  <a:cs typeface="Open Sans"/>
                </a:rPr>
                <a:t>learner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415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7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2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2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4A3455-E97E-B561-0679-71AEDC3D64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itle 1">
            <a:extLst>
              <a:ext uri="{FF2B5EF4-FFF2-40B4-BE49-F238E27FC236}">
                <a16:creationId xmlns:a16="http://schemas.microsoft.com/office/drawing/2014/main" id="{F0190654-7EC7-C894-66EB-EA67B52969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>
                <a:solidFill>
                  <a:srgbClr val="58595B"/>
                </a:solidFill>
                <a:latin typeface="Aptos Light"/>
                <a:ea typeface="Roboto Slab Light"/>
                <a:cs typeface="Calibri"/>
              </a:rPr>
              <a:t>Levels and </a:t>
            </a:r>
            <a:r>
              <a:rPr lang="en-US" altLang="en-US">
                <a:solidFill>
                  <a:srgbClr val="58595B"/>
                </a:solidFill>
                <a:latin typeface="Aptos Light"/>
                <a:ea typeface="Roboto Slab Light"/>
                <a:cs typeface="Calibri"/>
              </a:rPr>
              <a:t>audiences</a:t>
            </a:r>
            <a:endParaRPr lang="en-US" altLang="en-US" sz="3200">
              <a:latin typeface="Aptos Light"/>
              <a:ea typeface="Roboto Slab Light" pitchFamily="2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371A80-1633-DF1E-C592-5BACD4C95A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>
                <a:latin typeface="Aptos Light"/>
                <a:ea typeface="Open Sans Light"/>
                <a:cs typeface="Open Sans Light"/>
              </a:rPr>
              <a:t>EnglishConnect has multiple levels to help learners progress. </a:t>
            </a:r>
            <a:endParaRPr lang="en-US" sz="2400">
              <a:latin typeface="Aptos Ligh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buNone/>
            </a:pPr>
            <a:endParaRPr lang="en-US" altLang="en-US">
              <a:solidFill>
                <a:schemeClr val="tx2"/>
              </a:solidFill>
              <a:latin typeface="Aptos Light"/>
            </a:endParaRPr>
          </a:p>
          <a:p>
            <a:pPr marL="0" indent="0">
              <a:buNone/>
            </a:pPr>
            <a:endParaRPr lang="en-US" altLang="en-US">
              <a:solidFill>
                <a:schemeClr val="tx2"/>
              </a:solidFill>
              <a:latin typeface="Aptos Light"/>
            </a:endParaRPr>
          </a:p>
          <a:p>
            <a:pPr marL="0" indent="0">
              <a:buNone/>
            </a:pPr>
            <a:endParaRPr lang="en-US" altLang="en-US">
              <a:solidFill>
                <a:schemeClr val="tx2"/>
              </a:solidFill>
              <a:latin typeface="Aptos Light"/>
            </a:endParaRPr>
          </a:p>
          <a:p>
            <a:pPr marL="0" indent="0">
              <a:buNone/>
            </a:pPr>
            <a:endParaRPr lang="en-US" altLang="en-US">
              <a:solidFill>
                <a:schemeClr val="tx2"/>
              </a:solidFill>
              <a:latin typeface="Aptos Light"/>
            </a:endParaRPr>
          </a:p>
          <a:p>
            <a:pPr marL="0" indent="0">
              <a:buNone/>
            </a:pPr>
            <a:endParaRPr lang="en-US" altLang="en-US">
              <a:solidFill>
                <a:schemeClr val="tx2"/>
              </a:solidFill>
              <a:latin typeface="Aptos Light"/>
            </a:endParaRPr>
          </a:p>
          <a:p>
            <a:pPr marL="342900" indent="-342900">
              <a:lnSpc>
                <a:spcPct val="110000"/>
              </a:lnSpc>
              <a:buClr>
                <a:schemeClr val="tx2"/>
              </a:buClr>
            </a:pPr>
            <a:r>
              <a:rPr lang="es-419" sz="2400">
                <a:latin typeface="Aptos Light"/>
                <a:ea typeface="Open Sans Light"/>
                <a:cs typeface="Open Sans Light"/>
              </a:rPr>
              <a:t>EnglishConnect 1 and 2 are free and help learners develop basic English skills.</a:t>
            </a:r>
          </a:p>
          <a:p>
            <a:pPr marL="342900" indent="-342900">
              <a:lnSpc>
                <a:spcPct val="110000"/>
              </a:lnSpc>
              <a:buClr>
                <a:schemeClr val="tx2"/>
              </a:buClr>
            </a:pPr>
            <a:r>
              <a:rPr lang="es-419" sz="2400">
                <a:latin typeface="Aptos Light"/>
                <a:ea typeface="Open Sans Light"/>
                <a:cs typeface="Open Sans Light"/>
              </a:rPr>
              <a:t>EnglishConnect 3 is low-cost and prepares learners for workplace and academic opportunities — especially BYU-Pathway Worldwide.</a:t>
            </a:r>
          </a:p>
          <a:p>
            <a:pPr marL="342900" indent="-342900">
              <a:lnSpc>
                <a:spcPct val="110000"/>
              </a:lnSpc>
              <a:buClr>
                <a:schemeClr val="tx2"/>
              </a:buClr>
            </a:pPr>
            <a:r>
              <a:rPr lang="es-419" sz="2400">
                <a:latin typeface="Aptos Light"/>
                <a:ea typeface="Open Sans Light"/>
                <a:cs typeface="Open Sans Light"/>
              </a:rPr>
              <a:t>All are invited: ages 11+, members of the Church, and friends of the Church.</a:t>
            </a:r>
          </a:p>
        </p:txBody>
      </p:sp>
      <p:pic>
        <p:nvPicPr>
          <p:cNvPr id="3" name="Picture 2" descr="A green and black rectangular sign with white text&#10;&#10;Description automatically generated">
            <a:extLst>
              <a:ext uri="{FF2B5EF4-FFF2-40B4-BE49-F238E27FC236}">
                <a16:creationId xmlns:a16="http://schemas.microsoft.com/office/drawing/2014/main" id="{EB19B8A9-46ED-1719-F470-0E6CF0B88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788" y="1858511"/>
            <a:ext cx="9116587" cy="256337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165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91014CF-6267-7757-A87B-6E9BF5D7A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ptos Light"/>
                <a:ea typeface="Roboto Slab Light" pitchFamily="2" charset="0"/>
                <a:cs typeface="Calibri"/>
              </a:rPr>
              <a:t>Prepare for BYU-Pathway Worldwide</a:t>
            </a:r>
            <a:endParaRPr lang="en-US">
              <a:latin typeface="Aptos Light"/>
              <a:ea typeface="Roboto Slab Light" pitchFamily="2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D5D6ECD-D8F6-7980-DE28-2AA8BC727D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609600" y="2868468"/>
            <a:ext cx="10972800" cy="2235495"/>
          </a:xfrm>
          <a:ln>
            <a:noFill/>
          </a:ln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44FF1B-B6EB-84FB-F78B-F86B1ED54BA6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609600" y="1560423"/>
            <a:ext cx="10335376" cy="1208088"/>
          </a:xfrm>
        </p:spPr>
        <p:txBody>
          <a:bodyPr/>
          <a:lstStyle/>
          <a:p>
            <a:pPr marL="0" indent="0">
              <a:buNone/>
            </a:pPr>
            <a:r>
              <a:rPr lang="en-US" sz="2400">
                <a:latin typeface="Aptos Light"/>
                <a:ea typeface="Open Sans Light"/>
                <a:cs typeface="Open Sans Light"/>
              </a:rPr>
              <a:t>After earning an EnglishConnect 3 completion certificate, learners can waive the English entrance exam for BYU-Pathway Worldwide and be prepared to be successful in their courses.</a:t>
            </a:r>
          </a:p>
        </p:txBody>
      </p:sp>
    </p:spTree>
    <p:extLst>
      <p:ext uri="{BB962C8B-B14F-4D97-AF65-F5344CB8AC3E}">
        <p14:creationId xmlns:p14="http://schemas.microsoft.com/office/powerpoint/2010/main" val="349072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6C3C29F9-ED91-494B-33B7-99062A0E7D1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7A1E5-BB56-3949-BF3A-C64C36CAB6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93337" y="1415725"/>
            <a:ext cx="5543983" cy="2929343"/>
          </a:xfrm>
        </p:spPr>
        <p:txBody>
          <a:bodyPr>
            <a:noAutofit/>
          </a:bodyPr>
          <a:lstStyle/>
          <a:p>
            <a:pPr marL="114300" indent="-114300" algn="l"/>
            <a:r>
              <a:rPr lang="en-US" sz="2800">
                <a:latin typeface="Aptos Light"/>
                <a:ea typeface="Open Sans Light"/>
                <a:cs typeface="Open Sans Light"/>
              </a:rPr>
              <a:t>“EnglishConnect has not only taught me English but also responsibility, commitment, and how to be an agentive learner. It has even given me much more confidence than I had before.”</a:t>
            </a:r>
            <a:endParaRPr lang="en-US">
              <a:latin typeface="Aptos Light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4374B5-F2B9-7340-A780-6E9CB520CA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718528" y="4344780"/>
            <a:ext cx="3605240" cy="665642"/>
          </a:xfrm>
        </p:spPr>
        <p:txBody>
          <a:bodyPr>
            <a:normAutofit/>
          </a:bodyPr>
          <a:lstStyle/>
          <a:p>
            <a:pPr marL="4445" algn="l">
              <a:lnSpc>
                <a:spcPct val="110000"/>
              </a:lnSpc>
            </a:pPr>
            <a:r>
              <a:rPr lang="en-US" sz="2000" b="1">
                <a:latin typeface="Aptos"/>
                <a:ea typeface="Roboto Slab"/>
                <a:cs typeface="Open Sans"/>
              </a:rPr>
              <a:t>Dinah Boiser</a:t>
            </a:r>
            <a:endParaRPr lang="en-US" b="1">
              <a:latin typeface="Aptos"/>
              <a:ea typeface="Roboto Slab"/>
            </a:endParaRPr>
          </a:p>
          <a:p>
            <a:pPr marL="4445" algn="l">
              <a:lnSpc>
                <a:spcPct val="110000"/>
              </a:lnSpc>
            </a:pPr>
            <a:r>
              <a:rPr lang="en-US" i="1">
                <a:latin typeface="Aptos Light"/>
                <a:ea typeface="Roboto Slab"/>
                <a:cs typeface="Open Sans"/>
              </a:rPr>
              <a:t>Philippines</a:t>
            </a:r>
            <a:endParaRPr lang="en-US">
              <a:latin typeface="Aptos Light"/>
              <a:ea typeface="Roboto Slab"/>
              <a:cs typeface="Open Sans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DE61863-1DD0-0D34-7683-ED9D0E0A975E}"/>
              </a:ext>
            </a:extLst>
          </p:cNvPr>
          <p:cNvCxnSpPr>
            <a:cxnSpLocks/>
          </p:cNvCxnSpPr>
          <p:nvPr/>
        </p:nvCxnSpPr>
        <p:spPr>
          <a:xfrm>
            <a:off x="5718528" y="4256664"/>
            <a:ext cx="55439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47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F9CD34-A3A6-4D71-6574-A7282B1D3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DD660AA-F4B9-9E4A-970E-DF14D91E0EC0}" type="slidenum">
              <a:rPr lang="en-US" smtClean="0"/>
              <a:pPr>
                <a:spcAft>
                  <a:spcPts val="600"/>
                </a:spcAft>
              </a:pPr>
              <a:t>37</a:t>
            </a:fld>
            <a:endParaRPr lang="en-US"/>
          </a:p>
        </p:txBody>
      </p:sp>
      <p:pic>
        <p:nvPicPr>
          <p:cNvPr id="9" name="Picture Placeholder 12">
            <a:extLst>
              <a:ext uri="{FF2B5EF4-FFF2-40B4-BE49-F238E27FC236}">
                <a16:creationId xmlns:a16="http://schemas.microsoft.com/office/drawing/2014/main" id="{38D69E6F-0DF9-476F-4980-68D1C0C62B5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" r="-1" b="-1"/>
          <a:stretch>
            <a:fillRect/>
          </a:stretch>
        </p:blipFill>
        <p:spPr>
          <a:xfrm>
            <a:off x="-1" y="1435011"/>
            <a:ext cx="4249553" cy="4543664"/>
          </a:xfrm>
          <a:noFill/>
        </p:spPr>
      </p:pic>
      <p:sp>
        <p:nvSpPr>
          <p:cNvPr id="16" name="Title 4">
            <a:extLst>
              <a:ext uri="{FF2B5EF4-FFF2-40B4-BE49-F238E27FC236}">
                <a16:creationId xmlns:a16="http://schemas.microsoft.com/office/drawing/2014/main" id="{33963B54-029B-D49E-474A-F7C11A6E3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6720" y="1312862"/>
            <a:ext cx="3918417" cy="426720"/>
          </a:xfrm>
        </p:spPr>
        <p:txBody>
          <a:bodyPr/>
          <a:lstStyle/>
          <a:p>
            <a:pPr algn="ctr"/>
            <a:r>
              <a:rPr lang="en-US"/>
              <a:t>Scan to get started!</a:t>
            </a:r>
          </a:p>
        </p:txBody>
      </p:sp>
      <p:pic>
        <p:nvPicPr>
          <p:cNvPr id="10" name="Content Placeholder 9" descr="A qr code with a globe and a green circle&#10;&#10;Description automatically generated">
            <a:extLst>
              <a:ext uri="{FF2B5EF4-FFF2-40B4-BE49-F238E27FC236}">
                <a16:creationId xmlns:a16="http://schemas.microsoft.com/office/drawing/2014/main" id="{A7C5E91B-939A-014A-82E4-8ACD17BC2F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7754" y="1798668"/>
            <a:ext cx="3816350" cy="38163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7A04C73-E8F0-ABC6-892E-0FCE39EB1FCF}"/>
              </a:ext>
            </a:extLst>
          </p:cNvPr>
          <p:cNvSpPr txBox="1"/>
          <p:nvPr/>
        </p:nvSpPr>
        <p:spPr>
          <a:xfrm>
            <a:off x="6119392" y="5545138"/>
            <a:ext cx="4633072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400" b="1">
                <a:solidFill>
                  <a:srgbClr val="92D050"/>
                </a:solidFill>
                <a:latin typeface="Aptos"/>
                <a:ea typeface="Open Sans"/>
                <a:cs typeface="Open Sans"/>
              </a:rPr>
              <a:t>englishconnect.org/get-started</a:t>
            </a:r>
          </a:p>
        </p:txBody>
      </p:sp>
    </p:spTree>
    <p:extLst>
      <p:ext uri="{BB962C8B-B14F-4D97-AF65-F5344CB8AC3E}">
        <p14:creationId xmlns:p14="http://schemas.microsoft.com/office/powerpoint/2010/main" val="1201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D9736-2C7A-A440-AFDC-DEB8853C9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008" y="820154"/>
            <a:ext cx="9231816" cy="724323"/>
          </a:xfrm>
        </p:spPr>
        <p:txBody>
          <a:bodyPr/>
          <a:lstStyle/>
          <a:p>
            <a:r>
              <a:rPr lang="en-US">
                <a:latin typeface="+mj-lt"/>
                <a:cs typeface="Open Sans Light"/>
              </a:rPr>
              <a:t>BYU-Pathway provides access to online degrees from U.S.-accredited CES universities</a:t>
            </a:r>
            <a:endParaRPr lang="en-US">
              <a:latin typeface="+mj-lt"/>
              <a:ea typeface="Roboto Slab Thin"/>
              <a:cs typeface="Open Sans Ligh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E0044EE-31E8-E738-86A9-09553401F527}"/>
              </a:ext>
            </a:extLst>
          </p:cNvPr>
          <p:cNvGrpSpPr/>
          <p:nvPr/>
        </p:nvGrpSpPr>
        <p:grpSpPr>
          <a:xfrm>
            <a:off x="8076964" y="6007738"/>
            <a:ext cx="4268821" cy="646331"/>
            <a:chOff x="133193" y="4581260"/>
            <a:chExt cx="4268821" cy="64633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E072A83-DB2D-8EA9-CA5F-FE6B0DBB801D}"/>
                </a:ext>
              </a:extLst>
            </p:cNvPr>
            <p:cNvSpPr txBox="1"/>
            <p:nvPr/>
          </p:nvSpPr>
          <p:spPr>
            <a:xfrm>
              <a:off x="133193" y="4581260"/>
              <a:ext cx="4268821" cy="64633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u="none" strike="noStrike" kern="1200" cap="none" spc="0" normalizeH="0" baseline="0" noProof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Aptos Light" panose="020B0004020202020204" pitchFamily="34" charset="0"/>
                  <a:ea typeface="+mn-ea"/>
                  <a:cs typeface="+mn-cs"/>
                </a:rPr>
                <a:t>        BYU-Pathway</a:t>
              </a:r>
              <a:br>
                <a:rPr kumimoji="0" lang="en-US" sz="1800" u="none" strike="noStrike" kern="1200" cap="none" spc="0" normalizeH="0" baseline="0" noProof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Aptos Light" panose="020B0004020202020204" pitchFamily="34" charset="0"/>
                  <a:ea typeface="+mn-ea"/>
                  <a:cs typeface="+mn-cs"/>
                </a:rPr>
              </a:br>
              <a:r>
                <a:rPr kumimoji="0" lang="en-US" sz="1800" u="none" strike="noStrike" kern="1200" cap="none" spc="0" normalizeH="0" baseline="0" noProof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Aptos Light" panose="020B0004020202020204" pitchFamily="34" charset="0"/>
                  <a:ea typeface="+mn-ea"/>
                  <a:cs typeface="+mn-cs"/>
                </a:rPr>
                <a:t>        available in-country</a:t>
              </a:r>
            </a:p>
          </p:txBody>
        </p:sp>
        <p:sp>
          <p:nvSpPr>
            <p:cNvPr id="12" name="Action Button: Blank 11">
              <a:hlinkClick r:id="" action="ppaction://noaction" highlightClick="1"/>
              <a:extLst>
                <a:ext uri="{FF2B5EF4-FFF2-40B4-BE49-F238E27FC236}">
                  <a16:creationId xmlns:a16="http://schemas.microsoft.com/office/drawing/2014/main" id="{C0B1F5A8-4519-F7F4-B545-682E014F4768}"/>
                </a:ext>
              </a:extLst>
            </p:cNvPr>
            <p:cNvSpPr/>
            <p:nvPr/>
          </p:nvSpPr>
          <p:spPr>
            <a:xfrm>
              <a:off x="351618" y="4674905"/>
              <a:ext cx="187036" cy="202626"/>
            </a:xfrm>
            <a:prstGeom prst="actionButtonBlank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23B0E8F-570F-B020-8921-1D14582123A2}"/>
              </a:ext>
            </a:extLst>
          </p:cNvPr>
          <p:cNvGrpSpPr/>
          <p:nvPr/>
        </p:nvGrpSpPr>
        <p:grpSpPr>
          <a:xfrm>
            <a:off x="541087" y="5646944"/>
            <a:ext cx="3023948" cy="830997"/>
            <a:chOff x="369314" y="2737786"/>
            <a:chExt cx="3023948" cy="83099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73CC73E-B8DA-6B86-E656-8529732E59A9}"/>
                </a:ext>
              </a:extLst>
            </p:cNvPr>
            <p:cNvSpPr txBox="1"/>
            <p:nvPr/>
          </p:nvSpPr>
          <p:spPr>
            <a:xfrm>
              <a:off x="369314" y="2737786"/>
              <a:ext cx="1635231" cy="83099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1" u="none" strike="noStrike" kern="1200" cap="none" spc="0" normalizeH="0" baseline="0" noProof="0">
                  <a:ln>
                    <a:noFill/>
                  </a:ln>
                  <a:solidFill>
                    <a:srgbClr val="DD4926"/>
                  </a:solidFill>
                  <a:effectLst/>
                  <a:uLnTx/>
                  <a:uFillTx/>
                  <a:latin typeface="Aptos" panose="020B0004020202020204" pitchFamily="34" charset="0"/>
                  <a:ea typeface="Open Sans ExtraBold"/>
                  <a:cs typeface="Open Sans ExtraBold"/>
                </a:rPr>
                <a:t>180</a:t>
              </a:r>
              <a:r>
                <a:rPr kumimoji="0" lang="en-US" sz="4800" b="1" u="none" strike="noStrike" kern="1200" cap="none" spc="0" normalizeH="0" baseline="30000" noProof="0">
                  <a:ln>
                    <a:noFill/>
                  </a:ln>
                  <a:solidFill>
                    <a:srgbClr val="DD4926"/>
                  </a:solidFill>
                  <a:effectLst/>
                  <a:uLnTx/>
                  <a:uFillTx/>
                  <a:latin typeface="Aptos" panose="020B0004020202020204" pitchFamily="34" charset="0"/>
                  <a:ea typeface="Open Sans ExtraBold"/>
                  <a:cs typeface="Open Sans ExtraBold"/>
                </a:rPr>
                <a:t>+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13C2EFB-4B32-AA86-3149-8AC69D069924}"/>
                </a:ext>
              </a:extLst>
            </p:cNvPr>
            <p:cNvSpPr txBox="1"/>
            <p:nvPr/>
          </p:nvSpPr>
          <p:spPr>
            <a:xfrm>
              <a:off x="1452184" y="3105963"/>
              <a:ext cx="1941078" cy="400110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>
                  <a:solidFill>
                    <a:srgbClr val="58595B"/>
                  </a:solidFill>
                  <a:latin typeface="Aptos" panose="020B0004020202020204" pitchFamily="34" charset="0"/>
                  <a:ea typeface="Open Sans ExtraBold"/>
                  <a:cs typeface="Open Sans ExtraBold"/>
                </a:rPr>
                <a:t>COUNTRIES</a:t>
              </a:r>
              <a:endParaRPr kumimoji="0" lang="en-US" sz="2000" b="1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ptos" panose="020B0004020202020204" pitchFamily="34" charset="0"/>
                <a:ea typeface="Open Sans ExtraBold"/>
                <a:cs typeface="Open Sans ExtraBold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2EBC0E3-FB5B-8140-EA42-8AE1F3679CD4}"/>
              </a:ext>
            </a:extLst>
          </p:cNvPr>
          <p:cNvGrpSpPr/>
          <p:nvPr/>
        </p:nvGrpSpPr>
        <p:grpSpPr>
          <a:xfrm>
            <a:off x="561119" y="4354282"/>
            <a:ext cx="3230397" cy="1245341"/>
            <a:chOff x="1733067" y="1551053"/>
            <a:chExt cx="3230397" cy="124534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48CEFE3-47B6-24A2-7BB9-403E33E53ED6}"/>
                </a:ext>
              </a:extLst>
            </p:cNvPr>
            <p:cNvSpPr txBox="1"/>
            <p:nvPr/>
          </p:nvSpPr>
          <p:spPr>
            <a:xfrm>
              <a:off x="1733067" y="1551053"/>
              <a:ext cx="323039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u="none" strike="noStrike" kern="1200" cap="none" spc="0" normalizeH="0" baseline="0" noProof="0">
                  <a:ln>
                    <a:noFill/>
                  </a:ln>
                  <a:solidFill>
                    <a:srgbClr val="009BB6"/>
                  </a:solidFill>
                  <a:effectLst/>
                  <a:uLnTx/>
                  <a:uFillTx/>
                  <a:latin typeface="Aptos" panose="020B0004020202020204" pitchFamily="34" charset="0"/>
                  <a:ea typeface="Open Sans ExtraBold" pitchFamily="2" charset="0"/>
                  <a:cs typeface="Open Sans ExtraBold" pitchFamily="2" charset="0"/>
                </a:rPr>
                <a:t>75,000</a:t>
              </a:r>
              <a:endParaRPr kumimoji="0" lang="en-US" sz="6000" b="1" u="none" strike="noStrike" kern="1200" cap="none" spc="0" normalizeH="0" baseline="30000" noProof="0">
                <a:ln>
                  <a:noFill/>
                </a:ln>
                <a:solidFill>
                  <a:srgbClr val="009BB6"/>
                </a:solidFill>
                <a:effectLst/>
                <a:uLnTx/>
                <a:uFillTx/>
                <a:latin typeface="Aptos" panose="020B0004020202020204" pitchFamily="34" charset="0"/>
                <a:ea typeface="Open Sans ExtraBold" pitchFamily="2" charset="0"/>
                <a:cs typeface="Open Sans ExtraBold" pitchFamily="2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AC50E0A-DC91-1FBE-08AC-7400BF209604}"/>
                </a:ext>
              </a:extLst>
            </p:cNvPr>
            <p:cNvSpPr txBox="1"/>
            <p:nvPr/>
          </p:nvSpPr>
          <p:spPr>
            <a:xfrm>
              <a:off x="1756721" y="2396284"/>
              <a:ext cx="306706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u="none" strike="noStrike" kern="1200" cap="none" spc="0" normalizeH="0" baseline="0" noProof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Aptos" panose="020B00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STUDENTS SERVED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5382909F-3FF7-0EEA-FF29-0066846923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352390" y="1173416"/>
            <a:ext cx="11172586" cy="589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01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DC697-0D41-FBA4-89FB-1BD3E8A0C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82" y="77922"/>
            <a:ext cx="9499600" cy="1020827"/>
          </a:xfrm>
        </p:spPr>
        <p:txBody>
          <a:bodyPr/>
          <a:lstStyle/>
          <a:p>
            <a:r>
              <a:rPr lang="en-US">
                <a:latin typeface="+mj-lt"/>
                <a:ea typeface="Roboto Slab Thin"/>
                <a:cs typeface="Open Sans Light"/>
              </a:rPr>
              <a:t> </a:t>
            </a:r>
            <a:r>
              <a:rPr lang="en-US">
                <a:latin typeface="+mj-lt"/>
                <a:cs typeface="Open Sans Light"/>
              </a:rPr>
              <a:t>A Degree in Three Years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A6A38EC-2793-57A5-67EF-C9E9D8849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504" y="1481983"/>
            <a:ext cx="6579381" cy="205420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>
                <a:ea typeface="Open Sans Light"/>
                <a:cs typeface="Open Sans Light"/>
              </a:rPr>
              <a:t>Learn English in one year or less</a:t>
            </a:r>
            <a:endParaRPr lang="en-US" sz="2400">
              <a:ea typeface="Open Sans Light"/>
              <a:cs typeface="Open Sans Ligh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ea typeface="Open Sans Light"/>
                <a:cs typeface="Open Sans Light"/>
              </a:rPr>
              <a:t>Finish faster</a:t>
            </a:r>
            <a:endParaRPr lang="en-US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ea typeface="Open Sans Light"/>
                <a:cs typeface="Open Sans Light"/>
              </a:rPr>
              <a:t>No elective credits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ea typeface="Open Sans Light"/>
                <a:cs typeface="Open Sans Light"/>
              </a:rPr>
              <a:t>Focus on major courses and marketable skills</a:t>
            </a:r>
          </a:p>
          <a:p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4833B0E-D234-3FA0-127D-3BDA1E10E67F}"/>
              </a:ext>
            </a:extLst>
          </p:cNvPr>
          <p:cNvSpPr/>
          <p:nvPr/>
        </p:nvSpPr>
        <p:spPr>
          <a:xfrm rot="5400000">
            <a:off x="744719" y="2127917"/>
            <a:ext cx="205662" cy="177295"/>
          </a:xfrm>
          <a:prstGeom prst="triangle">
            <a:avLst/>
          </a:prstGeom>
          <a:solidFill>
            <a:srgbClr val="FFC32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01559CF6-D114-2371-787E-B99B4B77129E}"/>
              </a:ext>
            </a:extLst>
          </p:cNvPr>
          <p:cNvSpPr/>
          <p:nvPr/>
        </p:nvSpPr>
        <p:spPr>
          <a:xfrm rot="5400000">
            <a:off x="744718" y="2658098"/>
            <a:ext cx="205662" cy="177295"/>
          </a:xfrm>
          <a:prstGeom prst="triangle">
            <a:avLst/>
          </a:prstGeom>
          <a:solidFill>
            <a:srgbClr val="FFC32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B33115F1-4320-C53F-A0D2-2BF78B2D2FBC}"/>
              </a:ext>
            </a:extLst>
          </p:cNvPr>
          <p:cNvSpPr/>
          <p:nvPr/>
        </p:nvSpPr>
        <p:spPr>
          <a:xfrm rot="5400000">
            <a:off x="744718" y="3188280"/>
            <a:ext cx="205661" cy="177294"/>
          </a:xfrm>
          <a:prstGeom prst="triangle">
            <a:avLst/>
          </a:prstGeom>
          <a:solidFill>
            <a:srgbClr val="FFC32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307837-674C-9C73-46D6-2EF0A8FC2F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1180" y="4096637"/>
            <a:ext cx="11538501" cy="2149784"/>
          </a:xfrm>
          <a:prstGeom prst="rect">
            <a:avLst/>
          </a:prstGeom>
        </p:spPr>
      </p:pic>
      <p:sp>
        <p:nvSpPr>
          <p:cNvPr id="8" name="Isosceles Triangle 11">
            <a:extLst>
              <a:ext uri="{FF2B5EF4-FFF2-40B4-BE49-F238E27FC236}">
                <a16:creationId xmlns:a16="http://schemas.microsoft.com/office/drawing/2014/main" id="{AB5D452F-F1D4-8C0F-071A-3D9328D8E3F6}"/>
              </a:ext>
            </a:extLst>
          </p:cNvPr>
          <p:cNvSpPr/>
          <p:nvPr/>
        </p:nvSpPr>
        <p:spPr>
          <a:xfrm rot="5400000">
            <a:off x="755637" y="1588834"/>
            <a:ext cx="205662" cy="177295"/>
          </a:xfrm>
          <a:prstGeom prst="triangle">
            <a:avLst/>
          </a:prstGeom>
          <a:solidFill>
            <a:srgbClr val="6AB24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643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6FC82F-9088-25B5-CB00-C54878929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3FE614C9-0164-25AB-4948-D7C20BB5EE04}"/>
              </a:ext>
            </a:extLst>
          </p:cNvPr>
          <p:cNvSpPr/>
          <p:nvPr/>
        </p:nvSpPr>
        <p:spPr>
          <a:xfrm>
            <a:off x="951458" y="1328981"/>
            <a:ext cx="2192022" cy="419226"/>
          </a:xfrm>
          <a:prstGeom prst="rect">
            <a:avLst/>
          </a:prstGeom>
          <a:solidFill>
            <a:srgbClr val="0E2C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2CB9E8-FA39-7D26-9B68-AA0E4004EC26}"/>
              </a:ext>
            </a:extLst>
          </p:cNvPr>
          <p:cNvSpPr txBox="1"/>
          <p:nvPr/>
        </p:nvSpPr>
        <p:spPr>
          <a:xfrm>
            <a:off x="8964930" y="73975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BA9513-8830-1F73-0E78-FF0B26FC0D5D}"/>
              </a:ext>
            </a:extLst>
          </p:cNvPr>
          <p:cNvSpPr txBox="1"/>
          <p:nvPr/>
        </p:nvSpPr>
        <p:spPr>
          <a:xfrm>
            <a:off x="5330744" y="2037491"/>
            <a:ext cx="6453423" cy="4698975"/>
          </a:xfrm>
          <a:prstGeom prst="rect">
            <a:avLst/>
          </a:prstGeom>
          <a:noFill/>
        </p:spPr>
        <p:txBody>
          <a:bodyPr wrap="square" lIns="91440" tIns="45720" rIns="91440" bIns="45720" numCol="2" spcCol="182880" rtlCol="0" anchor="t">
            <a:noAutofit/>
          </a:bodyPr>
          <a:lstStyle/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Administrative Assistant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Advanced Family History Research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Basic Accounting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Business Administration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Business &amp; Leadership Skills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Commercial Fundamentals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Communication Core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Communication Fundamentals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Community &amp; Environmental Health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Entrepreneurship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Family History Research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Family Relations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Family Services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Family Theory &amp; Research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endParaRPr lang="en-US" sz="1600">
              <a:solidFill>
                <a:srgbClr val="3F3F3F"/>
              </a:solidFill>
              <a:latin typeface="Aptos Light" panose="020B0004020202020204" pitchFamily="34" charset="0"/>
            </a:endParaRP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Graphic Design Fundamentals  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Health Program Evaluation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Health Program Strategies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Hospitality &amp; Tourism Management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IT Fundamentals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Medical Billing &amp; Coding Fundamentals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Project Management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Social Media Marketing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Software Development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System Administration 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Technical Support Engineer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TEFL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Web &amp; Computer Programming </a:t>
            </a:r>
          </a:p>
          <a:p>
            <a:pPr marL="239713" marR="0" lvl="0" indent="-2397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en-US" sz="160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 Light" panose="020B0004020202020204" pitchFamily="34" charset="0"/>
                <a:ea typeface="+mn-ea"/>
                <a:cs typeface="+mn-cs"/>
              </a:rPr>
              <a:t>Web Development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2C06EFA9-F73E-AA21-904D-8F6D93A92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376" y="543077"/>
            <a:ext cx="8825846" cy="548262"/>
          </a:xfrm>
        </p:spPr>
        <p:txBody>
          <a:bodyPr/>
          <a:lstStyle/>
          <a:p>
            <a:r>
              <a:rPr lang="en-US" sz="3200">
                <a:latin typeface="+mj-lt"/>
              </a:rPr>
              <a:t>Certificates &amp; Degrees</a:t>
            </a: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358B7A69-0134-0527-D6E9-72027CB74301}"/>
              </a:ext>
            </a:extLst>
          </p:cNvPr>
          <p:cNvSpPr txBox="1">
            <a:spLocks/>
          </p:cNvSpPr>
          <p:nvPr/>
        </p:nvSpPr>
        <p:spPr>
          <a:xfrm>
            <a:off x="1027833" y="2926631"/>
            <a:ext cx="3008356" cy="4344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B57BE4A9-1283-7F44-EA52-FCA409BF6F90}"/>
              </a:ext>
            </a:extLst>
          </p:cNvPr>
          <p:cNvSpPr txBox="1">
            <a:spLocks/>
          </p:cNvSpPr>
          <p:nvPr/>
        </p:nvSpPr>
        <p:spPr>
          <a:xfrm>
            <a:off x="1027833" y="4804185"/>
            <a:ext cx="3463996" cy="2911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 panose="020B0004020202020204" pitchFamily="34" charset="0"/>
              <a:ea typeface="Calibri"/>
              <a:cs typeface="Calibri"/>
            </a:endParaRPr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B6E854FC-242A-0D86-5425-715F2A7CD5AD}"/>
              </a:ext>
            </a:extLst>
          </p:cNvPr>
          <p:cNvSpPr txBox="1">
            <a:spLocks/>
          </p:cNvSpPr>
          <p:nvPr/>
        </p:nvSpPr>
        <p:spPr>
          <a:xfrm>
            <a:off x="1027833" y="3615683"/>
            <a:ext cx="2006184" cy="3950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9D3B9EA7-970F-4D39-92E3-AD41A1FA0FC2}"/>
              </a:ext>
            </a:extLst>
          </p:cNvPr>
          <p:cNvSpPr txBox="1">
            <a:spLocks/>
          </p:cNvSpPr>
          <p:nvPr/>
        </p:nvSpPr>
        <p:spPr>
          <a:xfrm>
            <a:off x="1027833" y="4263838"/>
            <a:ext cx="3246345" cy="2911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  <p:sp>
        <p:nvSpPr>
          <p:cNvPr id="46" name="Content Placeholder 2">
            <a:extLst>
              <a:ext uri="{FF2B5EF4-FFF2-40B4-BE49-F238E27FC236}">
                <a16:creationId xmlns:a16="http://schemas.microsoft.com/office/drawing/2014/main" id="{05D611B4-CF47-F927-634A-555C5E0CBF19}"/>
              </a:ext>
            </a:extLst>
          </p:cNvPr>
          <p:cNvSpPr txBox="1">
            <a:spLocks/>
          </p:cNvSpPr>
          <p:nvPr/>
        </p:nvSpPr>
        <p:spPr>
          <a:xfrm>
            <a:off x="1027833" y="2237579"/>
            <a:ext cx="2877646" cy="4344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  <p:sp>
        <p:nvSpPr>
          <p:cNvPr id="48" name="Content Placeholder 2">
            <a:extLst>
              <a:ext uri="{FF2B5EF4-FFF2-40B4-BE49-F238E27FC236}">
                <a16:creationId xmlns:a16="http://schemas.microsoft.com/office/drawing/2014/main" id="{ECA5382F-084C-6780-0026-490B2A46C8EA}"/>
              </a:ext>
            </a:extLst>
          </p:cNvPr>
          <p:cNvSpPr txBox="1">
            <a:spLocks/>
          </p:cNvSpPr>
          <p:nvPr/>
        </p:nvSpPr>
        <p:spPr>
          <a:xfrm>
            <a:off x="1027833" y="5344532"/>
            <a:ext cx="3279772" cy="36044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u="none" strike="noStrike" kern="1200" cap="none" spc="0" normalizeH="0" baseline="3000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Aptos Light" panose="020B0004020202020204" pitchFamily="34" charset="0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21149A-941C-2D62-2983-3D6FE7F33C16}"/>
              </a:ext>
            </a:extLst>
          </p:cNvPr>
          <p:cNvSpPr txBox="1"/>
          <p:nvPr/>
        </p:nvSpPr>
        <p:spPr>
          <a:xfrm>
            <a:off x="826584" y="4830816"/>
            <a:ext cx="1949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2">
                    <a:lumMod val="75000"/>
                  </a:schemeClr>
                </a:solidFill>
                <a:latin typeface="Aptos" panose="020B0004020202020204" pitchFamily="34" charset="0"/>
              </a:rPr>
              <a:t>*Associate degree only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1CED5E4-87BA-ABE1-40F2-622907B8CC5C}"/>
              </a:ext>
            </a:extLst>
          </p:cNvPr>
          <p:cNvSpPr txBox="1">
            <a:spLocks/>
          </p:cNvSpPr>
          <p:nvPr/>
        </p:nvSpPr>
        <p:spPr>
          <a:xfrm>
            <a:off x="826584" y="2037103"/>
            <a:ext cx="3548258" cy="352442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ts val="500"/>
              </a:spcBef>
              <a:buNone/>
              <a:defRPr/>
            </a:pPr>
            <a:r>
              <a:rPr lang="en-US" sz="1600">
                <a:latin typeface="Aptos Light"/>
              </a:rPr>
              <a:t>Accounting*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  <a:defRPr/>
            </a:pPr>
            <a:r>
              <a:rPr lang="en-US" sz="1600">
                <a:solidFill>
                  <a:srgbClr val="58595B"/>
                </a:solidFill>
                <a:latin typeface="Aptos Light" panose="020B0004020202020204" pitchFamily="34" charset="0"/>
              </a:rPr>
              <a:t>Applied Business Management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  <a:defRPr/>
            </a:pPr>
            <a:r>
              <a:rPr lang="en-US" sz="1600">
                <a:solidFill>
                  <a:srgbClr val="58595B"/>
                </a:solidFill>
                <a:latin typeface="Aptos Light" panose="020B0004020202020204" pitchFamily="34" charset="0"/>
              </a:rPr>
              <a:t>Software Development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  <a:defRPr/>
            </a:pPr>
            <a:r>
              <a:rPr lang="en-US" sz="1600">
                <a:solidFill>
                  <a:srgbClr val="58595B"/>
                </a:solidFill>
                <a:latin typeface="Aptos Light" panose="020B0004020202020204" pitchFamily="34" charset="0"/>
              </a:rPr>
              <a:t>Information Technology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  <a:defRPr/>
            </a:pPr>
            <a:r>
              <a:rPr lang="en-US" sz="1600">
                <a:solidFill>
                  <a:srgbClr val="58595B"/>
                </a:solidFill>
                <a:latin typeface="Aptos Light" panose="020B0004020202020204" pitchFamily="34" charset="0"/>
              </a:rPr>
              <a:t>Applied Health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  <a:defRPr/>
            </a:pPr>
            <a:r>
              <a:rPr lang="en-US" sz="1600">
                <a:solidFill>
                  <a:srgbClr val="58595B"/>
                </a:solidFill>
                <a:latin typeface="Aptos Light" panose="020B0004020202020204" pitchFamily="34" charset="0"/>
              </a:rPr>
              <a:t>Communication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  <a:defRPr/>
            </a:pPr>
            <a:r>
              <a:rPr lang="en-US" sz="1600">
                <a:solidFill>
                  <a:srgbClr val="58595B"/>
                </a:solidFill>
                <a:latin typeface="Aptos Light" panose="020B0004020202020204" pitchFamily="34" charset="0"/>
              </a:rPr>
              <a:t>Family and Human Services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  <a:defRPr/>
            </a:pPr>
            <a:r>
              <a:rPr lang="en-US" sz="1600">
                <a:solidFill>
                  <a:srgbClr val="58595B"/>
                </a:solidFill>
                <a:latin typeface="Aptos Light" panose="020B0004020202020204" pitchFamily="34" charset="0"/>
              </a:rPr>
              <a:t>Family History Research</a:t>
            </a:r>
            <a:r>
              <a:rPr lang="en-US" sz="1600"/>
              <a:t>*</a:t>
            </a:r>
            <a:endParaRPr lang="en-US" sz="1600" baseline="30000">
              <a:solidFill>
                <a:srgbClr val="58595B"/>
              </a:solidFill>
              <a:latin typeface="Aptos Light" panose="020B00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  <a:defRPr/>
            </a:pPr>
            <a:r>
              <a:rPr lang="en-US" sz="1600">
                <a:solidFill>
                  <a:srgbClr val="58595B"/>
                </a:solidFill>
                <a:latin typeface="Aptos Light" panose="020B0004020202020204" pitchFamily="34" charset="0"/>
              </a:rPr>
              <a:t>Professional Studies</a:t>
            </a:r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F28A5CC8-D05C-6F59-10B6-70ED45C774B4}"/>
              </a:ext>
            </a:extLst>
          </p:cNvPr>
          <p:cNvSpPr txBox="1">
            <a:spLocks/>
          </p:cNvSpPr>
          <p:nvPr/>
        </p:nvSpPr>
        <p:spPr>
          <a:xfrm>
            <a:off x="1437253" y="1391672"/>
            <a:ext cx="1863635" cy="3614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u="none" strike="noStrike" kern="1200" cap="none" spc="0" normalizeH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DEGREES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F6B3C49-511A-5491-4D40-9A5C151A1374}"/>
              </a:ext>
            </a:extLst>
          </p:cNvPr>
          <p:cNvCxnSpPr>
            <a:cxnSpLocks/>
          </p:cNvCxnSpPr>
          <p:nvPr/>
        </p:nvCxnSpPr>
        <p:spPr>
          <a:xfrm>
            <a:off x="4677931" y="1328981"/>
            <a:ext cx="0" cy="49741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9706845A-D022-9763-C5CD-88809B22A00F}"/>
              </a:ext>
            </a:extLst>
          </p:cNvPr>
          <p:cNvSpPr/>
          <p:nvPr/>
        </p:nvSpPr>
        <p:spPr>
          <a:xfrm>
            <a:off x="465280" y="1146672"/>
            <a:ext cx="813055" cy="783478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FC6E7C1-58FE-37AF-E90D-71D57199302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19947" y="1218337"/>
            <a:ext cx="795538" cy="76659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2B22EC75-243B-ABD6-1FE8-ED30D09BB677}"/>
              </a:ext>
            </a:extLst>
          </p:cNvPr>
          <p:cNvSpPr/>
          <p:nvPr/>
        </p:nvSpPr>
        <p:spPr>
          <a:xfrm>
            <a:off x="5641641" y="1328981"/>
            <a:ext cx="2530919" cy="419226"/>
          </a:xfrm>
          <a:prstGeom prst="rect">
            <a:avLst/>
          </a:prstGeom>
          <a:solidFill>
            <a:srgbClr val="009B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/>
          </a:p>
        </p:txBody>
      </p:sp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DA332B61-53CE-C536-2611-60CC3B116E6C}"/>
              </a:ext>
            </a:extLst>
          </p:cNvPr>
          <p:cNvSpPr txBox="1">
            <a:spLocks/>
          </p:cNvSpPr>
          <p:nvPr/>
        </p:nvSpPr>
        <p:spPr>
          <a:xfrm>
            <a:off x="6127437" y="1390289"/>
            <a:ext cx="1863635" cy="3614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en-US" sz="2000" b="1">
                <a:solidFill>
                  <a:schemeClr val="bg1"/>
                </a:solidFill>
                <a:latin typeface="Aptos" panose="020B0004020202020204" pitchFamily="34" charset="0"/>
                <a:cs typeface="Calibri" panose="020F0502020204030204" pitchFamily="34" charset="0"/>
              </a:rPr>
              <a:t>CERTIFICATES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28CAFF5-3A6C-020D-A026-733CB9D87A0F}"/>
              </a:ext>
            </a:extLst>
          </p:cNvPr>
          <p:cNvSpPr/>
          <p:nvPr/>
        </p:nvSpPr>
        <p:spPr>
          <a:xfrm>
            <a:off x="5135698" y="1135046"/>
            <a:ext cx="813055" cy="783478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CC2157A-0D8E-D075-490E-FD37CDE72F5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044707" y="1169008"/>
            <a:ext cx="745128" cy="71802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C4D977B-D4E9-8AF1-A4F4-0CB5EE70DB2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76469" y="5293679"/>
            <a:ext cx="1243505" cy="12435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616CB2E-CCAE-AC43-F55A-4BC363199122}"/>
              </a:ext>
            </a:extLst>
          </p:cNvPr>
          <p:cNvSpPr txBox="1"/>
          <p:nvPr/>
        </p:nvSpPr>
        <p:spPr>
          <a:xfrm>
            <a:off x="2221908" y="5932328"/>
            <a:ext cx="2157959" cy="610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err="1">
                <a:solidFill>
                  <a:schemeClr val="tx2"/>
                </a:solidFill>
                <a:latin typeface="Aptos Light" panose="020B0004020202020204" pitchFamily="34" charset="0"/>
                <a:cs typeface="Times New Roman" panose="02020603050405020304" pitchFamily="18" charset="0"/>
              </a:rPr>
              <a:t>byupathway.edu</a:t>
            </a:r>
            <a:r>
              <a:rPr lang="en-US" sz="1600">
                <a:solidFill>
                  <a:schemeClr val="tx2"/>
                </a:solidFill>
                <a:latin typeface="Aptos Light" panose="020B0004020202020204" pitchFamily="34" charset="0"/>
                <a:cs typeface="Times New Roman" panose="02020603050405020304" pitchFamily="18" charset="0"/>
              </a:rPr>
              <a:t>/</a:t>
            </a:r>
            <a:br>
              <a:rPr lang="en-US" sz="1600">
                <a:solidFill>
                  <a:schemeClr val="tx2"/>
                </a:solidFill>
                <a:latin typeface="Aptos Light" panose="020B0004020202020204" pitchFamily="34" charset="0"/>
                <a:cs typeface="Times New Roman" panose="02020603050405020304" pitchFamily="18" charset="0"/>
              </a:rPr>
            </a:br>
            <a:r>
              <a:rPr lang="en-US" sz="1600">
                <a:solidFill>
                  <a:schemeClr val="tx2"/>
                </a:solidFill>
                <a:latin typeface="Aptos Light" panose="020B0004020202020204" pitchFamily="34" charset="0"/>
                <a:cs typeface="Times New Roman" panose="02020603050405020304" pitchFamily="18" charset="0"/>
              </a:rPr>
              <a:t>degrees/program-list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A8134C6-F919-1A1E-2261-C182613DB263}"/>
              </a:ext>
            </a:extLst>
          </p:cNvPr>
          <p:cNvSpPr/>
          <p:nvPr/>
        </p:nvSpPr>
        <p:spPr>
          <a:xfrm>
            <a:off x="872480" y="5311017"/>
            <a:ext cx="1243505" cy="1208831"/>
          </a:xfrm>
          <a:prstGeom prst="roundRect">
            <a:avLst>
              <a:gd name="adj" fmla="val 5292"/>
            </a:avLst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09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E84A8-1F7A-F4EE-E5FA-8E9AE6EF1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91" y="740246"/>
            <a:ext cx="9838766" cy="355784"/>
          </a:xfrm>
        </p:spPr>
        <p:txBody>
          <a:bodyPr/>
          <a:lstStyle/>
          <a:p>
            <a:r>
              <a:rPr lang="en-US">
                <a:latin typeface="+mj-lt"/>
              </a:rPr>
              <a:t>Current Programs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E4DC80-E4A9-623D-70B5-C8F73F24C52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379266" y="1832531"/>
            <a:ext cx="3433463" cy="34334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EA69B3-5746-E918-55AD-25845B1192A4}"/>
              </a:ext>
            </a:extLst>
          </p:cNvPr>
          <p:cNvSpPr txBox="1"/>
          <p:nvPr/>
        </p:nvSpPr>
        <p:spPr>
          <a:xfrm>
            <a:off x="1447800" y="5735763"/>
            <a:ext cx="9387840" cy="595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200">
                <a:solidFill>
                  <a:schemeClr val="tx2"/>
                </a:solidFill>
                <a:latin typeface="Aptos Light" panose="020B0004020202020204" pitchFamily="34" charset="0"/>
                <a:cs typeface="Times New Roman" panose="02020603050405020304" pitchFamily="18" charset="0"/>
              </a:rPr>
              <a:t>byupathway.edu/degrees/program-list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73C382D-C6CC-42E0-A90E-550EC62AA218}"/>
              </a:ext>
            </a:extLst>
          </p:cNvPr>
          <p:cNvSpPr/>
          <p:nvPr/>
        </p:nvSpPr>
        <p:spPr>
          <a:xfrm>
            <a:off x="4185090" y="1691640"/>
            <a:ext cx="3821817" cy="3715247"/>
          </a:xfrm>
          <a:prstGeom prst="roundRect">
            <a:avLst>
              <a:gd name="adj" fmla="val 5292"/>
            </a:avLst>
          </a:prstGeom>
          <a:noFill/>
          <a:ln w="1905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52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DFA901-0992-C784-512B-3F00E89B24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FE03A-52BA-59F1-1F32-7536CE4B2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822" y="537883"/>
            <a:ext cx="9499600" cy="553182"/>
          </a:xfrm>
        </p:spPr>
        <p:txBody>
          <a:bodyPr/>
          <a:lstStyle/>
          <a:p>
            <a:r>
              <a:rPr lang="en-US">
                <a:latin typeface="+mj-lt"/>
                <a:ea typeface="Roboto Slab Thin"/>
                <a:cs typeface="Open Sans Light"/>
              </a:rPr>
              <a:t>Build a Degree with Certificates</a:t>
            </a:r>
            <a:endParaRPr lang="en-US">
              <a:latin typeface="+mj-lt"/>
              <a:cs typeface="Open Sans Light"/>
            </a:endParaRPr>
          </a:p>
        </p:txBody>
      </p:sp>
      <p:pic>
        <p:nvPicPr>
          <p:cNvPr id="7" name="Picture 6" descr="A diagram of a company&#10;&#10;AI-generated content may be incorrect.">
            <a:extLst>
              <a:ext uri="{FF2B5EF4-FFF2-40B4-BE49-F238E27FC236}">
                <a16:creationId xmlns:a16="http://schemas.microsoft.com/office/drawing/2014/main" id="{FF80BD6A-D31A-B26A-0943-E2BEA4CC5D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5772" b="41223"/>
          <a:stretch>
            <a:fillRect/>
          </a:stretch>
        </p:blipFill>
        <p:spPr>
          <a:xfrm>
            <a:off x="309383" y="2704267"/>
            <a:ext cx="10147772" cy="13131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D51547A-F868-E045-DD2E-254C0C55BCAE}"/>
              </a:ext>
            </a:extLst>
          </p:cNvPr>
          <p:cNvSpPr txBox="1"/>
          <p:nvPr/>
        </p:nvSpPr>
        <p:spPr>
          <a:xfrm>
            <a:off x="948777" y="2137455"/>
            <a:ext cx="3197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Information Technology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B303AD-EDCE-70CD-18E5-B246DC62E5CC}"/>
              </a:ext>
            </a:extLst>
          </p:cNvPr>
          <p:cNvSpPr txBox="1"/>
          <p:nvPr/>
        </p:nvSpPr>
        <p:spPr>
          <a:xfrm>
            <a:off x="935027" y="1712683"/>
            <a:ext cx="46669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  <a:latin typeface="Aptos" panose="020B0004020202020204" pitchFamily="34" charset="0"/>
              </a:rPr>
              <a:t>Example Bachelor’s Degree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19EFDC-98A3-631E-D893-7EDEC6355E32}"/>
              </a:ext>
            </a:extLst>
          </p:cNvPr>
          <p:cNvSpPr txBox="1"/>
          <p:nvPr/>
        </p:nvSpPr>
        <p:spPr>
          <a:xfrm>
            <a:off x="3183212" y="4017428"/>
            <a:ext cx="22138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latin typeface="Aptos" panose="020B0004020202020204" pitchFamily="34" charset="0"/>
              </a:rPr>
              <a:t>1</a:t>
            </a:r>
            <a:r>
              <a:rPr lang="en-US" sz="1600" b="1" baseline="30000">
                <a:latin typeface="Aptos" panose="020B0004020202020204" pitchFamily="34" charset="0"/>
              </a:rPr>
              <a:t>st</a:t>
            </a:r>
            <a:r>
              <a:rPr lang="en-US" sz="1600" b="1">
                <a:latin typeface="Aptos" panose="020B0004020202020204" pitchFamily="34" charset="0"/>
              </a:rPr>
              <a:t> Certificate:</a:t>
            </a:r>
          </a:p>
          <a:p>
            <a:r>
              <a:rPr lang="en-US" sz="2000"/>
              <a:t>Technical Support Engineer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E1614B-A7B9-E566-1C8C-A1EABD036E29}"/>
              </a:ext>
            </a:extLst>
          </p:cNvPr>
          <p:cNvSpPr txBox="1"/>
          <p:nvPr/>
        </p:nvSpPr>
        <p:spPr>
          <a:xfrm>
            <a:off x="5390147" y="4017428"/>
            <a:ext cx="2213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latin typeface="Aptos" panose="020B0004020202020204" pitchFamily="34" charset="0"/>
              </a:rPr>
              <a:t>2</a:t>
            </a:r>
            <a:r>
              <a:rPr lang="en-US" sz="1600" b="1" baseline="30000">
                <a:latin typeface="Aptos" panose="020B0004020202020204" pitchFamily="34" charset="0"/>
              </a:rPr>
              <a:t>nd</a:t>
            </a:r>
            <a:r>
              <a:rPr lang="en-US" sz="1600" b="1">
                <a:latin typeface="Aptos" panose="020B0004020202020204" pitchFamily="34" charset="0"/>
              </a:rPr>
              <a:t> Certificate:</a:t>
            </a:r>
          </a:p>
          <a:p>
            <a:r>
              <a:rPr lang="en-US" sz="2000"/>
              <a:t>IT Fundamentals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CB670D0-7628-4615-EBBF-A20878854F8B}"/>
              </a:ext>
            </a:extLst>
          </p:cNvPr>
          <p:cNvSpPr txBox="1"/>
          <p:nvPr/>
        </p:nvSpPr>
        <p:spPr>
          <a:xfrm>
            <a:off x="7597082" y="4017428"/>
            <a:ext cx="22138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latin typeface="Aptos" panose="020B0004020202020204" pitchFamily="34" charset="0"/>
              </a:rPr>
              <a:t>3</a:t>
            </a:r>
            <a:r>
              <a:rPr lang="en-US" sz="1600" b="1" baseline="30000">
                <a:latin typeface="Aptos" panose="020B0004020202020204" pitchFamily="34" charset="0"/>
              </a:rPr>
              <a:t>rd</a:t>
            </a:r>
            <a:r>
              <a:rPr lang="en-US" sz="1600" b="1">
                <a:latin typeface="Aptos" panose="020B0004020202020204" pitchFamily="34" charset="0"/>
              </a:rPr>
              <a:t> Certificate:</a:t>
            </a:r>
          </a:p>
          <a:p>
            <a:r>
              <a:rPr lang="en-US" sz="2000"/>
              <a:t>System Administration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1F07CEF-C2A7-7DA4-1853-11BA73994E09}"/>
              </a:ext>
            </a:extLst>
          </p:cNvPr>
          <p:cNvSpPr/>
          <p:nvPr/>
        </p:nvSpPr>
        <p:spPr>
          <a:xfrm>
            <a:off x="3183212" y="5148185"/>
            <a:ext cx="6332048" cy="5225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i="1">
                <a:solidFill>
                  <a:schemeClr val="bg2">
                    <a:lumMod val="25000"/>
                  </a:schemeClr>
                </a:solidFill>
              </a:rPr>
              <a:t>+ General Education and Religion Courses</a:t>
            </a:r>
          </a:p>
        </p:txBody>
      </p:sp>
    </p:spTree>
    <p:extLst>
      <p:ext uri="{BB962C8B-B14F-4D97-AF65-F5344CB8AC3E}">
        <p14:creationId xmlns:p14="http://schemas.microsoft.com/office/powerpoint/2010/main" val="169302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B5A617-7F99-50F5-E04A-44D80BFC7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749" y="5787662"/>
            <a:ext cx="3521598" cy="393464"/>
          </a:xfrm>
        </p:spPr>
        <p:txBody>
          <a:bodyPr/>
          <a:lstStyle/>
          <a:p>
            <a:pPr algn="ctr"/>
            <a:r>
              <a:rPr lang="en-US">
                <a:solidFill>
                  <a:schemeClr val="accent2"/>
                </a:solidFill>
                <a:latin typeface="Aptos" panose="020B0004020202020204" pitchFamily="34" charset="0"/>
              </a:rPr>
              <a:t>25% Discount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6CAF981-17CF-0FCF-7A65-47D218E222EE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326037" y="4842421"/>
            <a:ext cx="3521598" cy="1501493"/>
          </a:xfrm>
        </p:spPr>
        <p:txBody>
          <a:bodyPr/>
          <a:lstStyle/>
          <a:p>
            <a:pPr algn="ctr"/>
            <a:r>
              <a:rPr lang="en-US" sz="2000"/>
              <a:t>$4 USD/credit</a:t>
            </a:r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DA8C5ED1-0934-FF53-DC72-FB88CB2A9EC3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8416721" y="5787662"/>
            <a:ext cx="3521598" cy="393465"/>
          </a:xfrm>
        </p:spPr>
        <p:txBody>
          <a:bodyPr/>
          <a:lstStyle/>
          <a:p>
            <a:pPr algn="ctr"/>
            <a:r>
              <a:rPr lang="en-US">
                <a:solidFill>
                  <a:schemeClr val="accent2"/>
                </a:solidFill>
                <a:latin typeface="Aptos" panose="020B0004020202020204" pitchFamily="34" charset="0"/>
              </a:rPr>
              <a:t>10–50% discount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F1C7EC2-52BC-6F33-B0DA-371B2DEA90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40200" y="5750590"/>
            <a:ext cx="3923335" cy="400110"/>
          </a:xfrm>
        </p:spPr>
        <p:txBody>
          <a:bodyPr/>
          <a:lstStyle/>
          <a:p>
            <a:r>
              <a:rPr lang="en-US" sz="2000"/>
              <a:t>Tuition is paid each term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D4681D-C3F0-A628-2CF6-3585F12C0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077" y="442615"/>
            <a:ext cx="8825846" cy="568960"/>
          </a:xfrm>
        </p:spPr>
        <p:txBody>
          <a:bodyPr/>
          <a:lstStyle/>
          <a:p>
            <a:r>
              <a:rPr kumimoji="0" lang="en-US" sz="3200" u="none" strike="noStrike" kern="1200" cap="none" spc="0" normalizeH="0" baseline="0" noProof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+mj-lt"/>
              </a:rPr>
              <a:t>Low Tuition &amp; Guaranteed Discounts</a:t>
            </a:r>
            <a:endParaRPr lang="en-US">
              <a:latin typeface="+mj-lt"/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460E6ABE-9612-170B-6A63-2D6CD6ED848C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251749" y="4929886"/>
            <a:ext cx="3521598" cy="393464"/>
          </a:xfrm>
        </p:spPr>
        <p:txBody>
          <a:bodyPr/>
          <a:lstStyle/>
          <a:p>
            <a:r>
              <a:rPr lang="en-US">
                <a:solidFill>
                  <a:schemeClr val="tx2"/>
                </a:solidFill>
              </a:rPr>
              <a:t>Returned Missionary Scholarship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C44AB61-167F-583D-CE44-B3FDC71E2C73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4326037" y="3731125"/>
            <a:ext cx="3521598" cy="39346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chemeClr val="tx2"/>
                </a:solidFill>
              </a:rPr>
              <a:t>Total cost of a bachelor’s degree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BE46C884-AEE4-70B4-49E5-D6C19FE3838F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400325" y="4934068"/>
            <a:ext cx="3521598" cy="393464"/>
          </a:xfrm>
        </p:spPr>
        <p:txBody>
          <a:bodyPr/>
          <a:lstStyle/>
          <a:p>
            <a:r>
              <a:rPr lang="en-US">
                <a:solidFill>
                  <a:schemeClr val="tx2"/>
                </a:solidFill>
              </a:rPr>
              <a:t>Heber J. Grant </a:t>
            </a:r>
            <a:br>
              <a:rPr lang="en-US">
                <a:solidFill>
                  <a:schemeClr val="tx2"/>
                </a:solidFill>
              </a:rPr>
            </a:br>
            <a:r>
              <a:rPr lang="en-US">
                <a:solidFill>
                  <a:schemeClr val="tx2"/>
                </a:solidFill>
              </a:rPr>
              <a:t>Tuition Discount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8BB4B51-B42A-D86A-6271-4FC8A0175EE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594001" y="2105532"/>
            <a:ext cx="1363720" cy="136372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E097FEE7-4C20-6170-C9A2-0AD36CEA7C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30221" y="2195725"/>
            <a:ext cx="1304933" cy="11599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28999C-147B-D706-F5B3-43A62CFFDE4F}"/>
              </a:ext>
            </a:extLst>
          </p:cNvPr>
          <p:cNvSpPr txBox="1"/>
          <p:nvPr/>
        </p:nvSpPr>
        <p:spPr>
          <a:xfrm>
            <a:off x="6971336" y="2419020"/>
            <a:ext cx="1092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bg2">
                    <a:lumMod val="75000"/>
                  </a:schemeClr>
                </a:solidFill>
                <a:latin typeface="Aptos" panose="020B0004020202020204" pitchFamily="34" charset="0"/>
              </a:rPr>
              <a:t>USD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46962D-3926-81C9-33E8-ADE89DA4B0C7}"/>
              </a:ext>
            </a:extLst>
          </p:cNvPr>
          <p:cNvSpPr txBox="1"/>
          <p:nvPr/>
        </p:nvSpPr>
        <p:spPr>
          <a:xfrm>
            <a:off x="5127167" y="2371894"/>
            <a:ext cx="190318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 baseline="30000">
                <a:solidFill>
                  <a:schemeClr val="accent4"/>
                </a:solidFill>
                <a:latin typeface="Aptos" panose="020B0004020202020204" pitchFamily="34" charset="0"/>
              </a:rPr>
              <a:t>$</a:t>
            </a:r>
            <a:r>
              <a:rPr lang="en-US" sz="4800" b="1">
                <a:solidFill>
                  <a:schemeClr val="accent4"/>
                </a:solidFill>
                <a:latin typeface="Aptos" panose="020B0004020202020204" pitchFamily="34" charset="0"/>
              </a:rPr>
              <a:t>328</a:t>
            </a:r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68C54F11-1F71-B39D-19C2-C16240839322}"/>
              </a:ext>
            </a:extLst>
          </p:cNvPr>
          <p:cNvSpPr txBox="1">
            <a:spLocks/>
          </p:cNvSpPr>
          <p:nvPr/>
        </p:nvSpPr>
        <p:spPr>
          <a:xfrm>
            <a:off x="4202608" y="1049824"/>
            <a:ext cx="3786783" cy="30726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i="1" kern="1200">
                <a:solidFill>
                  <a:srgbClr val="454540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 Light" pitchFamily="2" charset="0"/>
                <a:cs typeface="Open Sans Light" pitchFamily="2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 Light" pitchFamily="2" charset="0"/>
                <a:cs typeface="Open Sans Light" pitchFamily="2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 Light" pitchFamily="2" charset="0"/>
                <a:cs typeface="Open Sans Light" pitchFamily="2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Open Sans Light" pitchFamily="2" charset="0"/>
                <a:cs typeface="Open Sans Light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/>
              <a:t>Nigeria</a:t>
            </a:r>
          </a:p>
        </p:txBody>
      </p:sp>
    </p:spTree>
    <p:extLst>
      <p:ext uri="{BB962C8B-B14F-4D97-AF65-F5344CB8AC3E}">
        <p14:creationId xmlns:p14="http://schemas.microsoft.com/office/powerpoint/2010/main" val="137979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BYU-Pathway">
      <a:dk1>
        <a:srgbClr val="58595B"/>
      </a:dk1>
      <a:lt1>
        <a:srgbClr val="FFFFFF"/>
      </a:lt1>
      <a:dk2>
        <a:srgbClr val="58595B"/>
      </a:dk2>
      <a:lt2>
        <a:srgbClr val="E3E1DE"/>
      </a:lt2>
      <a:accent1>
        <a:srgbClr val="FFC328"/>
      </a:accent1>
      <a:accent2>
        <a:srgbClr val="009BB6"/>
      </a:accent2>
      <a:accent3>
        <a:srgbClr val="DD4926"/>
      </a:accent3>
      <a:accent4>
        <a:srgbClr val="6ABE4E"/>
      </a:accent4>
      <a:accent5>
        <a:srgbClr val="0F4B8F"/>
      </a:accent5>
      <a:accent6>
        <a:srgbClr val="000000"/>
      </a:accent6>
      <a:hlink>
        <a:srgbClr val="FFC328"/>
      </a:hlink>
      <a:folHlink>
        <a:srgbClr val="FFC328"/>
      </a:folHlink>
    </a:clrScheme>
    <a:fontScheme name="BYU-Pathway">
      <a:majorFont>
        <a:latin typeface="Aptos"/>
        <a:ea typeface=""/>
        <a:cs typeface=""/>
      </a:majorFont>
      <a:minorFont>
        <a:latin typeface="Apto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6a4b93c-d1cc-4bd3-af56-561b2e2f2c4a" xsi:nil="true"/>
    <CanvaTemplates xmlns="99b7238d-aad9-4b76-aaaa-43d703024f67">
      <Url xsi:nil="true"/>
      <Description xsi:nil="true"/>
    </CanvaTemplates>
    <Caption xmlns="99b7238d-aad9-4b76-aaaa-43d703024f67" xsi:nil="true"/>
    <TaxKeywordTaxHTField xmlns="10ae4b11-f6d3-4c60-bcd1-5d021da4370d">
      <Terms xmlns="http://schemas.microsoft.com/office/infopath/2007/PartnerControls"/>
    </TaxKeywordTaxHTField>
    <Thumbnail xmlns="99b7238d-aad9-4b76-aaaa-43d703024f67">
      <Url xsi:nil="true"/>
      <Description xsi:nil="true"/>
    </Thumbnail>
    <Picture xmlns="99b7238d-aad9-4b76-aaaa-43d703024f67">
      <Url xsi:nil="true"/>
      <Description xsi:nil="true"/>
    </Picture>
    <lcf76f155ced4ddcb4097134ff3c332f xmlns="99b7238d-aad9-4b76-aaaa-43d703024f67">
      <Terms xmlns="http://schemas.microsoft.com/office/infopath/2007/PartnerControls"/>
    </lcf76f155ced4ddcb4097134ff3c332f>
    <Country xmlns="99b7238d-aad9-4b76-aaaa-43d703024f67" xsi:nil="true"/>
    <ApprovalStatus xmlns="99b7238d-aad9-4b76-aaaa-43d703024f67" xsi:nil="true"/>
    <Photographer xmlns="99b7238d-aad9-4b76-aaaa-43d703024f67" xsi:nil="true"/>
    <Status xmlns="99b7238d-aad9-4b76-aaaa-43d703024f67">Final</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5FD9DCFAAD0A439D68C893F04135D8" ma:contentTypeVersion="32" ma:contentTypeDescription="Create a new document." ma:contentTypeScope="" ma:versionID="5ba319d75902f0c909f3cc8d29c13b0a">
  <xsd:schema xmlns:xsd="http://www.w3.org/2001/XMLSchema" xmlns:xs="http://www.w3.org/2001/XMLSchema" xmlns:p="http://schemas.microsoft.com/office/2006/metadata/properties" xmlns:ns2="99b7238d-aad9-4b76-aaaa-43d703024f67" xmlns:ns3="10ae4b11-f6d3-4c60-bcd1-5d021da4370d" xmlns:ns4="86a4b93c-d1cc-4bd3-af56-561b2e2f2c4a" targetNamespace="http://schemas.microsoft.com/office/2006/metadata/properties" ma:root="true" ma:fieldsID="ae44f2d6b37175456f5ae4a2a3f09d7a" ns2:_="" ns3:_="" ns4:_="">
    <xsd:import namespace="99b7238d-aad9-4b76-aaaa-43d703024f67"/>
    <xsd:import namespace="10ae4b11-f6d3-4c60-bcd1-5d021da4370d"/>
    <xsd:import namespace="86a4b93c-d1cc-4bd3-af56-561b2e2f2c4a"/>
    <xsd:element name="properties">
      <xsd:complexType>
        <xsd:sequence>
          <xsd:element name="documentManagement">
            <xsd:complexType>
              <xsd:all>
                <xsd:element ref="ns2:Thumbnail" minOccurs="0"/>
                <xsd:element ref="ns2:Picture" minOccurs="0"/>
                <xsd:element ref="ns2:Caption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3:TaxKeywordTaxHTField" minOccurs="0"/>
                <xsd:element ref="ns4:TaxCatchAll" minOccurs="0"/>
                <xsd:element ref="ns2:MediaLengthInSeconds" minOccurs="0"/>
                <xsd:element ref="ns2:lcf76f155ced4ddcb4097134ff3c332f" minOccurs="0"/>
                <xsd:element ref="ns2:CanvaTemplates" minOccurs="0"/>
                <xsd:element ref="ns2:MediaServiceSearchProperties" minOccurs="0"/>
                <xsd:element ref="ns2:MediaServiceObjectDetectorVersions" minOccurs="0"/>
                <xsd:element ref="ns2:Country" minOccurs="0"/>
                <xsd:element ref="ns2:ApprovalStatus" minOccurs="0"/>
                <xsd:element ref="ns2:Photographer" minOccurs="0"/>
                <xsd:element ref="ns2:Statu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b7238d-aad9-4b76-aaaa-43d703024f67" elementFormDefault="qualified">
    <xsd:import namespace="http://schemas.microsoft.com/office/2006/documentManagement/types"/>
    <xsd:import namespace="http://schemas.microsoft.com/office/infopath/2007/PartnerControls"/>
    <xsd:element name="Thumbnail" ma:index="2" nillable="true" ma:displayName="Thumbnail" ma:format="Image" ma:internalName="Thumbnai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Picture" ma:index="4" nillable="true" ma:displayName="Picture" ma:format="Image" ma:internalName="Pictur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Caption" ma:index="5" nillable="true" ma:displayName="Caption" ma:format="Dropdown" ma:internalName="Caption" ma:readOnly="false">
      <xsd:simpleType>
        <xsd:restriction base="dms:Note">
          <xsd:maxLength value="255"/>
        </xsd:restriction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OCR" ma:index="12" nillable="true" ma:displayName="MediaServiceOCR" ma:hidden="true" ma:internalName="MediaServiceOCR" ma:readOnly="true">
      <xsd:simpleType>
        <xsd:restriction base="dms:Note"/>
      </xsd:simpleType>
    </xsd:element>
    <xsd:element name="MediaServiceLocation" ma:index="13" nillable="true" ma:displayName="MediaServiceLocation" ma:hidden="true" ma:internalName="MediaServiceLocation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hidden="true" ma:internalName="MediaServiceKeyPoints" ma:readOnly="true">
      <xsd:simpleType>
        <xsd:restriction base="dms:Note"/>
      </xsd:simpleType>
    </xsd:element>
    <xsd:element name="MediaLengthInSeconds" ma:index="25" nillable="true" ma:displayName="Length (seconds)" ma:hidden="true" ma:internalName="MediaLengthInSeconds" ma:readOnly="true">
      <xsd:simpleType>
        <xsd:restriction base="dms:Unknown"/>
      </xsd:simpleType>
    </xsd:element>
    <xsd:element name="lcf76f155ced4ddcb4097134ff3c332f" ma:index="28" nillable="true" ma:taxonomy="true" ma:internalName="lcf76f155ced4ddcb4097134ff3c332f" ma:taxonomyFieldName="MediaServiceImageTags" ma:displayName="Image Tags" ma:readOnly="false" ma:fieldId="{5cf76f15-5ced-4ddc-b409-7134ff3c332f}" ma:taxonomyMulti="true" ma:sspId="fc2d1c6a-5b2e-41c9-bb75-28e62ca304c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CanvaTemplates" ma:index="29" nillable="true" ma:displayName="Canva Templates" ma:description="https://www.canva.com/design/DAFDr3Cjuw4/VzWfHKhzL7vp3IpiR5tA4A/edit?utm_content=DAFDr3Cjuw4&amp;utm_campaign=designshare&amp;utm_medium=link2&amp;utm_source=sharebutton" ma:format="Hyperlink" ma:internalName="CanvaTemplates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Country" ma:index="32" nillable="true" ma:displayName="Country" ma:description="What country is the subject from " ma:format="Dropdown" ma:internalName="Country">
      <xsd:simpleType>
        <xsd:restriction base="dms:Text">
          <xsd:maxLength value="255"/>
        </xsd:restriction>
      </xsd:simpleType>
    </xsd:element>
    <xsd:element name="ApprovalStatus" ma:index="33" nillable="true" ma:displayName="Approval Status" ma:format="Dropdown" ma:internalName="ApprovalStatus">
      <xsd:simpleType>
        <xsd:restriction base="dms:Choice">
          <xsd:enumeration value="Approved"/>
          <xsd:enumeration value="Draft"/>
        </xsd:restriction>
      </xsd:simpleType>
    </xsd:element>
    <xsd:element name="Photographer" ma:index="34" nillable="true" ma:displayName="Photographer" ma:format="Dropdown" ma:internalName="Photographer">
      <xsd:simpleType>
        <xsd:restriction base="dms:Text">
          <xsd:maxLength value="255"/>
        </xsd:restriction>
      </xsd:simpleType>
    </xsd:element>
    <xsd:element name="Status" ma:index="35" nillable="true" ma:displayName="Use Status" ma:format="Dropdown" ma:internalName="Status">
      <xsd:simpleType>
        <xsd:restriction base="dms:Choice">
          <xsd:enumeration value="Final"/>
          <xsd:enumeration value="Draft"/>
          <xsd:enumeration value="Not in Use – Final"/>
        </xsd:restriction>
      </xsd:simpleType>
    </xsd:element>
    <xsd:element name="MediaServiceBillingMetadata" ma:index="3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e4b11-f6d3-4c60-bcd1-5d021da4370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  <xsd:element name="TaxKeywordTaxHTField" ma:index="22" nillable="true" ma:taxonomy="true" ma:internalName="TaxKeywordTaxHTField" ma:taxonomyFieldName="TaxKeyword" ma:displayName="Enterprise Keywords" ma:readOnly="false" ma:fieldId="{23f27201-bee3-471e-b2e7-b64fd8b7ca38}" ma:taxonomyMulti="true" ma:sspId="fc2d1c6a-5b2e-41c9-bb75-28e62ca304c6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a4b93c-d1cc-4bd3-af56-561b2e2f2c4a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998e2488-e9f8-48f9-a1c9-4c5f0b6f47e1}" ma:internalName="TaxCatchAll" ma:showField="CatchAllData" ma:web="10ae4b11-f6d3-4c60-bcd1-5d021da437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8E92256-4E27-422A-96D6-DC03FC34E541}">
  <ds:schemaRefs>
    <ds:schemaRef ds:uri="http://purl.org/dc/dcmitype/"/>
    <ds:schemaRef ds:uri="http://purl.org/dc/elements/1.1/"/>
    <ds:schemaRef ds:uri="http://purl.org/dc/terms/"/>
    <ds:schemaRef ds:uri="99b7238d-aad9-4b76-aaaa-43d703024f67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86a4b93c-d1cc-4bd3-af56-561b2e2f2c4a"/>
    <ds:schemaRef ds:uri="10ae4b11-f6d3-4c60-bcd1-5d021da4370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F239B6B-672E-48E8-9DB8-DA8F53D59FB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B85560-47E8-4997-9982-BF81D6E0F280}">
  <ds:schemaRefs>
    <ds:schemaRef ds:uri="10ae4b11-f6d3-4c60-bcd1-5d021da4370d"/>
    <ds:schemaRef ds:uri="86a4b93c-d1cc-4bd3-af56-561b2e2f2c4a"/>
    <ds:schemaRef ds:uri="99b7238d-aad9-4b76-aaaa-43d703024f6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03ef5274-90b8-4b3f-8a76-b4c36a43e904}" enabled="1" method="Privileged" siteId="{61e6eeb3-5fd7-4aaa-ae3c-61e8deb09b79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2508</Words>
  <Application>Microsoft Office PowerPoint</Application>
  <PresentationFormat>Widescreen</PresentationFormat>
  <Paragraphs>335</Paragraphs>
  <Slides>37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PowerPoint Presentation</vt:lpstr>
      <vt:lpstr>PowerPoint Presentation</vt:lpstr>
      <vt:lpstr>Institutions of Higher Education  in the Church Educational System</vt:lpstr>
      <vt:lpstr>BYU-Pathway provides access to online degrees from U.S.-accredited CES universities</vt:lpstr>
      <vt:lpstr> A Degree in Three Years</vt:lpstr>
      <vt:lpstr>Certificates &amp; Degrees</vt:lpstr>
      <vt:lpstr>Current Programs</vt:lpstr>
      <vt:lpstr>Build a Degree with Certificates</vt:lpstr>
      <vt:lpstr>Low Tuition &amp; Guaranteed Discounts</vt:lpstr>
      <vt:lpstr>Low Tuition &amp; Guaranteed Discounts</vt:lpstr>
      <vt:lpstr>Interested in EnglishConnect?</vt:lpstr>
      <vt:lpstr>Interested in BYU-Pathway?</vt:lpstr>
      <vt:lpstr>How Students Get Jobs</vt:lpstr>
      <vt:lpstr>Examples of Remote Jobs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Who BYU-Pathway serves</vt:lpstr>
      <vt:lpstr>PowerPoint Presentation</vt:lpstr>
      <vt:lpstr> A Degree in Three Years</vt:lpstr>
      <vt:lpstr>PowerPoint Presentation</vt:lpstr>
      <vt:lpstr>Earn a degree  and build faith</vt:lpstr>
      <vt:lpstr>Through a BYU-Pathway Worldwide education, students discover new light and hope as they become self-reliant disciples of Jesus Christ and make covenants with Him.</vt:lpstr>
      <vt:lpstr>Apply for Remote Jobs</vt:lpstr>
      <vt:lpstr>Sign Up for Career Zoom Chats</vt:lpstr>
      <vt:lpstr>Apply for a Laptop</vt:lpstr>
      <vt:lpstr>PowerPoint Presentation</vt:lpstr>
      <vt:lpstr>PowerPoint Presentation</vt:lpstr>
      <vt:lpstr>Levels and audiences</vt:lpstr>
      <vt:lpstr>Prepare for BYU-Pathway Worldwide</vt:lpstr>
      <vt:lpstr>PowerPoint Presentation</vt:lpstr>
      <vt:lpstr>Scan to get started!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T. Fogelberg</dc:creator>
  <cp:lastModifiedBy>Breanne Su'a</cp:lastModifiedBy>
  <cp:revision>2</cp:revision>
  <cp:lastPrinted>2024-06-07T22:22:20Z</cp:lastPrinted>
  <dcterms:created xsi:type="dcterms:W3CDTF">2020-04-29T13:38:46Z</dcterms:created>
  <dcterms:modified xsi:type="dcterms:W3CDTF">2025-08-25T19:10:22Z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3ef5274-90b8-4b3f-8a76-b4c36a43e904_Enabled">
    <vt:lpwstr>true</vt:lpwstr>
  </property>
  <property fmtid="{D5CDD505-2E9C-101B-9397-08002B2CF9AE}" pid="3" name="MSIP_Label_03ef5274-90b8-4b3f-8a76-b4c36a43e904_SetDate">
    <vt:lpwstr>2020-04-29T13:38:47Z</vt:lpwstr>
  </property>
  <property fmtid="{D5CDD505-2E9C-101B-9397-08002B2CF9AE}" pid="4" name="MSIP_Label_03ef5274-90b8-4b3f-8a76-b4c36a43e904_Method">
    <vt:lpwstr>Standard</vt:lpwstr>
  </property>
  <property fmtid="{D5CDD505-2E9C-101B-9397-08002B2CF9AE}" pid="5" name="MSIP_Label_03ef5274-90b8-4b3f-8a76-b4c36a43e904_Name">
    <vt:lpwstr>Not Protected_2</vt:lpwstr>
  </property>
  <property fmtid="{D5CDD505-2E9C-101B-9397-08002B2CF9AE}" pid="6" name="MSIP_Label_03ef5274-90b8-4b3f-8a76-b4c36a43e904_SiteId">
    <vt:lpwstr>61e6eeb3-5fd7-4aaa-ae3c-61e8deb09b79</vt:lpwstr>
  </property>
  <property fmtid="{D5CDD505-2E9C-101B-9397-08002B2CF9AE}" pid="7" name="MSIP_Label_03ef5274-90b8-4b3f-8a76-b4c36a43e904_ActionId">
    <vt:lpwstr>65fa9a58-b06c-480f-a4ef-00008474b65d</vt:lpwstr>
  </property>
  <property fmtid="{D5CDD505-2E9C-101B-9397-08002B2CF9AE}" pid="8" name="MSIP_Label_03ef5274-90b8-4b3f-8a76-b4c36a43e904_ContentBits">
    <vt:lpwstr>0</vt:lpwstr>
  </property>
  <property fmtid="{D5CDD505-2E9C-101B-9397-08002B2CF9AE}" pid="9" name="ContentTypeId">
    <vt:lpwstr>0x010100D15FD9DCFAAD0A439D68C893F04135D8</vt:lpwstr>
  </property>
  <property fmtid="{D5CDD505-2E9C-101B-9397-08002B2CF9AE}" pid="10" name="TaxKeyword">
    <vt:lpwstr/>
  </property>
  <property fmtid="{D5CDD505-2E9C-101B-9397-08002B2CF9AE}" pid="11" name="MediaServiceImageTags">
    <vt:lpwstr/>
  </property>
</Properties>
</file>